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Lst>
  <p:notesMasterIdLst>
    <p:notesMasterId r:id="rId23"/>
  </p:notesMasterIdLst>
  <p:handoutMasterIdLst>
    <p:handoutMasterId r:id="rId24"/>
  </p:handoutMasterIdLst>
  <p:sldIdLst>
    <p:sldId id="257" r:id="rId5"/>
    <p:sldId id="263" r:id="rId6"/>
    <p:sldId id="1695" r:id="rId7"/>
    <p:sldId id="1698" r:id="rId8"/>
    <p:sldId id="1699" r:id="rId9"/>
    <p:sldId id="1700" r:id="rId10"/>
    <p:sldId id="1691" r:id="rId11"/>
    <p:sldId id="1677" r:id="rId12"/>
    <p:sldId id="1701" r:id="rId13"/>
    <p:sldId id="1702" r:id="rId14"/>
    <p:sldId id="1703" r:id="rId15"/>
    <p:sldId id="1704" r:id="rId16"/>
    <p:sldId id="1705" r:id="rId17"/>
    <p:sldId id="1706" r:id="rId18"/>
    <p:sldId id="1707" r:id="rId19"/>
    <p:sldId id="265" r:id="rId20"/>
    <p:sldId id="261" r:id="rId21"/>
    <p:sldId id="260" r:id="rId2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257"/>
            <p14:sldId id="263"/>
            <p14:sldId id="1695"/>
            <p14:sldId id="1698"/>
            <p14:sldId id="1699"/>
          </p14:sldIdLst>
        </p14:section>
        <p14:section name="accessing" id="{9532F147-F853-A14C-9AB5-B6BBD23A9784}">
          <p14:sldIdLst>
            <p14:sldId id="1700"/>
            <p14:sldId id="1691"/>
            <p14:sldId id="1677"/>
          </p14:sldIdLst>
        </p14:section>
        <p14:section name="files" id="{73AB3BA3-DEA2-1144-A145-56D11754A175}">
          <p14:sldIdLst>
            <p14:sldId id="1701"/>
            <p14:sldId id="1702"/>
            <p14:sldId id="1703"/>
            <p14:sldId id="1704"/>
            <p14:sldId id="1705"/>
            <p14:sldId id="1706"/>
            <p14:sldId id="1707"/>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8578A0-A7A4-E746-9427-55791D419CD9}" v="39" dt="2019-09-11T13:19:01.26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60" autoAdjust="0"/>
    <p:restoredTop sz="64807" autoAdjust="0"/>
  </p:normalViewPr>
  <p:slideViewPr>
    <p:cSldViewPr snapToGrid="0">
      <p:cViewPr varScale="1">
        <p:scale>
          <a:sx n="54" d="100"/>
          <a:sy n="54" d="100"/>
        </p:scale>
        <p:origin x="1812" y="6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2/23/2020 11:19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2/23/2020 11:19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OneDrive is the files hub in Office 365. People work with files in different contexts such as Microsoft Teams, groups, SharePoint, and more. With OneDrive, users can access these files no matter where they're stored, and  Microsoft Graph enables you to use a single API to work with them.</a:t>
            </a:r>
          </a:p>
          <a:p>
            <a:endParaRPr lang="en-US" dirty="0"/>
          </a:p>
          <a:p>
            <a:r>
              <a:rPr lang="en-US" dirty="0"/>
              <a:t>Files in Office 365 are stored in drives. Users can store files in a personal drive - their OneDrive - or in a shared drive powered by a SharePoint document library. OneDrive's flexibility lets users collaborate however it works best for them. Users can share links to files, copy or move files to team drives, or even attach OneDrive files to mail messages in Outlook.</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explore the Microsoft Graph files-related resource endpoints.</a:t>
            </a:r>
          </a:p>
          <a:p>
            <a:endParaRPr lang="en-US" dirty="0"/>
          </a:p>
          <a:p>
            <a:r>
              <a:rPr lang="en-US" dirty="0"/>
              <a:t>- Drive: Represents a logical container of files, like a document library or a user's OneDrive.</a:t>
            </a:r>
          </a:p>
          <a:p>
            <a:r>
              <a:rPr lang="en-US" dirty="0"/>
              <a:t>- </a:t>
            </a:r>
            <a:r>
              <a:rPr lang="en-US" dirty="0" err="1"/>
              <a:t>DriveItem</a:t>
            </a:r>
            <a:r>
              <a:rPr lang="en-US" dirty="0"/>
              <a:t>: Represents an item within a drive, like a document, photo, video, or folder.</a:t>
            </a:r>
          </a:p>
          <a:p>
            <a:endParaRPr lang="en-US" dirty="0"/>
          </a:p>
          <a:p>
            <a:r>
              <a:rPr lang="en-US" dirty="0"/>
              <a:t>These two resources expose data in the following ways:</a:t>
            </a:r>
          </a:p>
          <a:p>
            <a:endParaRPr lang="en-US" dirty="0"/>
          </a:p>
          <a:p>
            <a:r>
              <a:rPr lang="en-US" dirty="0"/>
              <a:t>- *Properties*, such as `id` and `name`, expose simple values as strings, numbers, and Booleans.</a:t>
            </a:r>
          </a:p>
          <a:p>
            <a:r>
              <a:rPr lang="en-US" dirty="0"/>
              <a:t>- *Facets*, such as `file` and `photo`, expose complex values. The presence of facets like `file` or `folder` indicate behaviors and properties of the </a:t>
            </a:r>
            <a:r>
              <a:rPr lang="en-US" dirty="0" err="1"/>
              <a:t>DriveItem</a:t>
            </a:r>
            <a:r>
              <a:rPr lang="en-US" dirty="0"/>
              <a:t>.</a:t>
            </a:r>
          </a:p>
          <a:p>
            <a:r>
              <a:rPr lang="en-US" dirty="0"/>
              <a:t>- *References*, such as `children` and `thumbnails`, point to other resource collections.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2823288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Access the currently signed in user's OneDrive using the https://graph.microsoft.com/v1.0/me/drive endpoint. This endpoint will return details about the user's OneDrive including the date it was created, last modified, quota information and what type of OneDrive it is: OneDrive for Business (`business`) or OneDrive Consumer (`personal`).</a:t>
            </a:r>
          </a:p>
          <a:p>
            <a:endParaRPr lang="en-US" dirty="0"/>
          </a:p>
          <a:p>
            <a:r>
              <a:rPr lang="en-US" dirty="0"/>
              <a:t>To view the contents of the user's OneDrive, use the https://</a:t>
            </a:r>
            <a:r>
              <a:rPr lang="en-US" dirty="0" err="1"/>
              <a:t>graph.microsoft.com</a:t>
            </a:r>
            <a:r>
              <a:rPr lang="en-US" dirty="0"/>
              <a:t>/v1.0/me/drive/root endpoint. This endpoint will return the root folder of the OneDrive account and include a `folder` property that contains the number of folders and files at the root of the OneDrive account. To view the contents of the folder, use the `/children` endpoint. You can also access a specific folder.</a:t>
            </a:r>
          </a:p>
          <a:p>
            <a:endParaRPr lang="en-US" dirty="0"/>
          </a:p>
          <a:p>
            <a:r>
              <a:rPr lang="en-US" dirty="0"/>
              <a:t>Developers can use one of the many Microsoft Graph SDKs to access a user's OneDrive account.</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601727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the current signed-in user's root OneDrive folder with the Microsoft Graph SDK, you would use the following code: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3263319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Graph also enables the signed-in user to access another user's OneDrive, provided they have been granted access to it, using the https://</a:t>
            </a:r>
            <a:r>
              <a:rPr lang="en-US" dirty="0" err="1"/>
              <a:t>graph.microsoft.com</a:t>
            </a:r>
            <a:r>
              <a:rPr lang="en-US" dirty="0"/>
              <a:t>/v1.0/users/{user-id}/drive endpoint.</a:t>
            </a:r>
          </a:p>
          <a:p>
            <a:endParaRPr lang="en-US" dirty="0"/>
          </a:p>
          <a:p>
            <a:r>
              <a:rPr lang="en-US" dirty="0"/>
              <a:t>Microsoft Graph can also access OneDrive accounts for more than just users. For instance, you can access a group's OneDrive account using the https://</a:t>
            </a:r>
            <a:r>
              <a:rPr lang="en-US" dirty="0" err="1"/>
              <a:t>graph.microsoft.com</a:t>
            </a:r>
            <a:r>
              <a:rPr lang="en-US" dirty="0"/>
              <a:t>/v1.0/groups/{group-id}/drive endpoint and a SharePoint site's default document library using the https://</a:t>
            </a:r>
            <a:r>
              <a:rPr lang="en-US" dirty="0" err="1"/>
              <a:t>graph.microsoft.com</a:t>
            </a:r>
            <a:r>
              <a:rPr lang="en-US" dirty="0"/>
              <a:t>/v1.0/sites/{site-id}/drive endpoint.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1193257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In order to perform OneDrive operations, you'll need one of the following permissions. The specific permission required will depend on the operation you want to perform.</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For example, if you're creating, editing or deleting Drives or </a:t>
            </a:r>
            <a:r>
              <a:rPr lang="en-US" sz="900" b="0" kern="1200" dirty="0" err="1">
                <a:solidFill>
                  <a:schemeClr val="tx1"/>
                </a:solidFill>
                <a:effectLst/>
                <a:latin typeface="Segoe UI Light" pitchFamily="34" charset="0"/>
                <a:ea typeface="+mn-ea"/>
                <a:cs typeface="+mn-cs"/>
              </a:rPr>
              <a:t>DriveItems</a:t>
            </a:r>
            <a:r>
              <a:rPr lang="en-US" sz="900" b="0" kern="1200" dirty="0">
                <a:solidFill>
                  <a:schemeClr val="tx1"/>
                </a:solidFill>
                <a:effectLst/>
                <a:latin typeface="Segoe UI Light" pitchFamily="34" charset="0"/>
                <a:ea typeface="+mn-ea"/>
                <a:cs typeface="+mn-cs"/>
              </a:rPr>
              <a:t>, one of the write permissions is required. Some permissions can be granted by a user while others must be granted to the app by an administrator:</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Delegated permissions (granted by users)</a:t>
            </a: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a:t>
            </a:r>
            <a:endParaRPr lang="en-US" sz="900" b="0"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Files.Read.All</a:t>
            </a:r>
            <a:endParaRPr lang="en-US" sz="900" b="0"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Files.ReadWrite</a:t>
            </a:r>
            <a:endParaRPr lang="en-US" sz="900" b="0"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Files.ReadWrite.All</a:t>
            </a:r>
            <a:endParaRPr lang="en-US" sz="900" b="0" kern="1200" dirty="0">
              <a:solidFill>
                <a:schemeClr val="tx1"/>
              </a:solidFill>
              <a:effectLst/>
              <a:latin typeface="Segoe UI Light" pitchFamily="34" charset="0"/>
              <a:ea typeface="+mn-ea"/>
              <a:cs typeface="+mn-cs"/>
            </a:endParaRPr>
          </a:p>
          <a:p>
            <a:pPr marL="171450" indent="-171450">
              <a:buFont typeface="Arial" panose="020B0604020202020204" pitchFamily="34" charset="0"/>
              <a:buChar char="•"/>
            </a:pP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Application permissions (granted by administrators)</a:t>
            </a: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Files.Read.All</a:t>
            </a:r>
            <a:r>
              <a:rPr lang="en-US" sz="900" b="0" kern="1200" dirty="0">
                <a:solidFill>
                  <a:schemeClr val="tx1"/>
                </a:solidFill>
                <a:effectLst/>
                <a:latin typeface="Segoe UI Light" pitchFamily="34" charset="0"/>
                <a:ea typeface="+mn-ea"/>
                <a:cs typeface="+mn-cs"/>
              </a:rPr>
              <a:t> (for SharePoint site collections)</a:t>
            </a:r>
          </a:p>
          <a:p>
            <a:pPr marL="171450" indent="-171450">
              <a:buFont typeface="Arial" panose="020B0604020202020204" pitchFamily="34" charset="0"/>
              <a:buChar char="•"/>
            </a:pPr>
            <a:r>
              <a:rPr lang="en-US" sz="900" b="0" kern="1200" dirty="0" err="1">
                <a:solidFill>
                  <a:schemeClr val="tx1"/>
                </a:solidFill>
                <a:effectLst/>
                <a:latin typeface="Segoe UI Light" pitchFamily="34" charset="0"/>
                <a:ea typeface="+mn-ea"/>
                <a:cs typeface="+mn-cs"/>
              </a:rPr>
              <a:t>Files.ReadWrite.All</a:t>
            </a:r>
            <a:r>
              <a:rPr lang="en-US" sz="900" b="0" kern="1200" dirty="0">
                <a:solidFill>
                  <a:schemeClr val="tx1"/>
                </a:solidFill>
                <a:effectLst/>
                <a:latin typeface="Segoe UI Light" pitchFamily="34" charset="0"/>
                <a:ea typeface="+mn-ea"/>
                <a:cs typeface="+mn-cs"/>
              </a:rPr>
              <a:t> (for SharePoint site collections)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6201777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dirty="0" err="1"/>
              <a:t>DriveItem</a:t>
            </a:r>
            <a:r>
              <a:rPr lang="en-US" dirty="0"/>
              <a:t>` resource has a property `content` that can be used to get access to the files. Only `</a:t>
            </a:r>
            <a:r>
              <a:rPr lang="en-US" dirty="0" err="1"/>
              <a:t>DriveItem`s</a:t>
            </a:r>
            <a:r>
              <a:rPr lang="en-US" dirty="0"/>
              <a:t> with the `file` property can be downloaded.</a:t>
            </a:r>
          </a:p>
          <a:p>
            <a:endParaRPr lang="en-US" dirty="0"/>
          </a:p>
          <a:p>
            <a:r>
              <a:rPr lang="en-US" dirty="0"/>
              <a:t>The `content` property returns the primary stream of the file. For example, to download a specific file using the Microsoft Graph .NET SDK, you would use the following code: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28511101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16</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18</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you’ll learn how to get lists and individual files from OneDrive with Microsoft Graph. Microsoft Graph can be used to get a list of files, or download an individual file using its unique ID or with a relative path to the file in a SharePoint site.</a:t>
            </a:r>
          </a:p>
          <a:p>
            <a:endParaRPr lang="en-US" dirty="0"/>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656665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Our Office 365 developer vision focuses on the</a:t>
            </a:r>
            <a:r>
              <a:rPr lang="en-US" baseline="0" dirty="0"/>
              <a:t> </a:t>
            </a:r>
            <a:r>
              <a:rPr lang="en-US" dirty="0"/>
              <a:t>Users’ experience and their data.</a:t>
            </a:r>
            <a:r>
              <a:rPr lang="en-US" baseline="0" dirty="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a:p>
          <a:p>
            <a:endParaRPr lang="en-US" dirty="0"/>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2/23/2020</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809969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Graph is the gateway to your data in the Microsoft Cloud as you can see from the list of resources, services and entities at the bottom of the slide, there are a lot of things we can take advantage of in the Microsoft 365 platform. We can work with mail, calendar, contacts, tasks in addition to content inside of SharePoint sites and lists, files inside of OneDrive, interact with Microsoft Teams and many more things we can take advantage of.</a:t>
            </a:r>
          </a:p>
          <a:p>
            <a:endParaRPr lang="en-US" dirty="0"/>
          </a:p>
          <a:p>
            <a:r>
              <a:rPr lang="en-US" dirty="0"/>
              <a:t>Each of these services typically has it’s own API that we can leverage to read and write to these different services. However it can be challenging and cumbersome to work with these different services as each has implemented their own endpoint, permission model, syntax for performing some operations like searching and other subtleties. Each endpoint is also secured with Azure AD which means that developers will need to authenticate with Azure AD and obtain an OAuth access token for each service they want to work with.</a:t>
            </a:r>
          </a:p>
          <a:p>
            <a:endParaRPr lang="en-US" dirty="0"/>
          </a:p>
          <a:p>
            <a:r>
              <a:rPr lang="en-US" dirty="0"/>
              <a:t>The Microsoft Graph addresses many of these challenges by acting as a proxy to a lot of these different services. It encompasses data residing in Office 365 such as mail, calendar, contacts and OneDrive as well as many others. In addition, it also provides access to Windows 10 and Enterprise Mobility + Security under a single endpoint. This endpoint, https://</a:t>
            </a:r>
            <a:r>
              <a:rPr lang="en-US" dirty="0" err="1"/>
              <a:t>graph.microsoft.com</a:t>
            </a:r>
            <a:r>
              <a:rPr lang="en-US" dirty="0"/>
              <a:t>, allows developers to create applications that will only have to authenticate once and obtain a single access token that can be used to retrieve data from multiple sources, greatly simplifying the development process.</a:t>
            </a:r>
          </a:p>
          <a:p>
            <a:endParaRPr lang="en-US" dirty="0"/>
          </a:p>
          <a:p>
            <a:r>
              <a:rPr lang="en-US" dirty="0"/>
              <a:t>Each service will sill have their individual permissions, or scopes, but all these permissions are defined in a single place under the Microsoft Graph endpoint, and it handles the underlying calls and permission requests to each of these different endpoints.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451818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previous slide stated, the Microsoft Graph is your gateway to all data in Microsoft 365. It is a single resource that proxies multiple Microsoft services. </a:t>
            </a:r>
          </a:p>
          <a:p>
            <a:endParaRPr lang="en-US" dirty="0"/>
          </a:p>
          <a:p>
            <a:r>
              <a:rPr lang="en-US" dirty="0"/>
              <a:t>Because the Microsoft Graph acts as a proxy endpoint to multiple endpoints for each Microsoft 365 service, it will simplify the process of obtaining OAuth access tokens that you must include with each request to one of these endpoints. Unlike the process of obtaining a different token for each endpoint, the Microsoft Graph enables you to obtain a single access token to submit requests that can retrieve data from all the services and endpoints the Microsoft Graph exposes.</a:t>
            </a:r>
          </a:p>
          <a:p>
            <a:endParaRPr lang="en-US" dirty="0"/>
          </a:p>
          <a:p>
            <a:r>
              <a:rPr lang="en-US" dirty="0"/>
              <a:t>One of the other challenges we used to have with these different services was determining the endpoint URL for each service as some were unique per user. To address this, Microsoft created a directory service that you could query to determine what the URL was for the different services. However, the Microsoft Graph greatly simplifies this for you with two special endpoints. The /me and /</a:t>
            </a:r>
            <a:r>
              <a:rPr lang="en-US" dirty="0" err="1"/>
              <a:t>myorganization</a:t>
            </a:r>
            <a:r>
              <a:rPr lang="en-US" dirty="0"/>
              <a:t> endpoints will take you to the root of your user entity or your organization in the Microsoft Graph.</a:t>
            </a:r>
          </a:p>
          <a:p>
            <a:endParaRPr lang="en-US" dirty="0"/>
          </a:p>
          <a:p>
            <a:r>
              <a:rPr lang="en-US" dirty="0"/>
              <a:t>This module will explain how you can easily find relationships between entities in the Microsoft Graph and traverse these objects to find related content. Using the /me and /</a:t>
            </a:r>
            <a:r>
              <a:rPr lang="en-US" dirty="0" err="1"/>
              <a:t>myorganization</a:t>
            </a:r>
            <a:r>
              <a:rPr lang="en-US" dirty="0"/>
              <a:t> endpoint in combination with the ability to traverse related entities, the Microsoft Graph makes it easy to access your data.</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2020195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Developers can create all sorts of applications that will communicate with the Microsoft Graph. To support as many developers and platforms as possible, the Microsoft Graph has two options for developers to choose from when integrating the Microsoft Graph into their applications.</a:t>
            </a:r>
          </a:p>
          <a:p>
            <a:endParaRPr lang="en-US" dirty="0"/>
          </a:p>
          <a:p>
            <a:r>
              <a:rPr lang="en-US"/>
              <a:t>At its </a:t>
            </a:r>
            <a:r>
              <a:rPr lang="en-US" dirty="0"/>
              <a:t>core, the Microsoft Graph is a REST API. This means that developers can use any platform, any framework and any programming language they are most comfortable with. The only requirement is that they can issue common HTTP requests and process HTTP responses, which all recent platforms, frameworks and languages can do.</a:t>
            </a:r>
          </a:p>
          <a:p>
            <a:endParaRPr lang="en-US" dirty="0"/>
          </a:p>
          <a:p>
            <a:r>
              <a:rPr lang="en-US" dirty="0"/>
              <a:t>In addition, the Microsoft Graph also provides multiple native SDKs for developers who want to leverage a rich programming model within their applications. These SDKs are available for multiple platforms and simplify the process of interacting with the Microsoft Graph’s REST API, abstracting away the tasks of constructing, submitting and processing the REST requests and responses with the Microsoft Graph REST API.</a:t>
            </a:r>
          </a:p>
          <a:p>
            <a:endParaRPr lang="en-US" dirty="0"/>
          </a:p>
          <a:p>
            <a:r>
              <a:rPr lang="en-US" dirty="0"/>
              <a:t>You will likely find an existing SDK for the platform and language you are working on as you’ll find all the popular platforms covered, including .NET, iOS, Android, Java, </a:t>
            </a:r>
            <a:r>
              <a:rPr lang="en-US" dirty="0" err="1"/>
              <a:t>PhP</a:t>
            </a:r>
            <a:r>
              <a:rPr lang="en-US" dirty="0"/>
              <a:t>, Ruby, JavaScript and many more.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054051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Microsoft Graph supports two styles of authentication. One option supports users to authenticate using either an Azure AD account, also known as a Work &amp; School account, or a Microsoft Account. The former account is typically used to access content and resources within Office 365 and Microsoft 365. The latter account type, a Microsoft Account, is used to access consumer resources such as OneDrive Consumer, </a:t>
            </a:r>
            <a:r>
              <a:rPr lang="en-US" dirty="0" err="1"/>
              <a:t>Outlook.com</a:t>
            </a:r>
            <a:r>
              <a:rPr lang="en-US" dirty="0"/>
              <a:t> and other related services.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8240941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What’s nice about the Microsoft Graph supporting both styles of authentication, is that the same API and endpoints can be used to create applications that will expose business data in Microsoft 365 or consumer data within Microsoft’s consumer services. This makes it easy for developers to learn a single API and have the ability to configure their application to support both business and consumer data that is driven strictly by the user and what type of account they login with.</a:t>
            </a:r>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2/23/2020</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8654482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Why integrate with OneDrive file storage in the cloud?</a:t>
            </a:r>
          </a:p>
          <a:p>
            <a:endParaRPr lang="en-US" b="1" dirty="0"/>
          </a:p>
          <a:p>
            <a:r>
              <a:rPr lang="en-US" b="1" dirty="0"/>
              <a:t>Tap into billions of files</a:t>
            </a:r>
          </a:p>
          <a:p>
            <a:endParaRPr lang="en-US" dirty="0"/>
          </a:p>
          <a:p>
            <a:r>
              <a:rPr lang="en-US" dirty="0"/>
              <a:t>OneDrive users can access their files from any device, online or offline, and share files with people inside or outside their organization. OneDrive enables real-time coauthoring in familiar apps like Word, Excel, and PowerPoint. Files light up with rich thumbnails for hundreds of formats, video streaming, analytics, and more, powered by Microsoft Graph. Data in OneDrive is protected with advanced encryption, compliance, and security features that customers trust.</a:t>
            </a:r>
          </a:p>
          <a:p>
            <a:endParaRPr lang="en-US" dirty="0"/>
          </a:p>
          <a:p>
            <a:r>
              <a:rPr lang="en-US" b="1" dirty="0"/>
              <a:t>Store your app's files in a powerful cloud</a:t>
            </a:r>
          </a:p>
          <a:p>
            <a:endParaRPr lang="en-US" dirty="0"/>
          </a:p>
          <a:p>
            <a:r>
              <a:rPr lang="en-US" dirty="0"/>
              <a:t>When you store your files in OneDrive, your app can take advantage of the features of the Microsoft cloud and your users can access their files anywhere. Use the file picker SDK to quickly open, download, save, or share files stored in OneDrive from within your own app, using the same experience OneDrive users are familiar with. Get information about selected files directly from the picker SDK, or use Microsoft Graph APIs directly to interact more deeply with files. Use special folders to store files in well-known locations on OneDrive, like Documents and Camera Roll, or give your app its own personal folder.</a:t>
            </a:r>
          </a:p>
          <a:p>
            <a:endParaRPr lang="en-US" dirty="0"/>
          </a:p>
          <a:p>
            <a:r>
              <a:rPr lang="en-US" b="1" dirty="0"/>
              <a:t>Bring your app straight to users within OneDrive</a:t>
            </a:r>
          </a:p>
          <a:p>
            <a:endParaRPr lang="en-US" dirty="0"/>
          </a:p>
          <a:p>
            <a:r>
              <a:rPr lang="en-US" dirty="0"/>
              <a:t>OneDrive customers can use or launch your app directly from within OneDrive to open, edit, or preview files. Use OneDrive's file handler extensions to provide icons and previews for your own custom file extensions, add your app to the New button or even add your own custom actions to the menu bar to launch your app.</a:t>
            </a:r>
          </a:p>
          <a:p>
            <a:endParaRPr lang="en-US" dirty="0"/>
          </a:p>
          <a:p>
            <a:r>
              <a:rPr lang="en-US" b="1" dirty="0"/>
              <a:t>Work with content in formats your app understands</a:t>
            </a:r>
          </a:p>
          <a:p>
            <a:endParaRPr lang="en-US" dirty="0"/>
          </a:p>
          <a:p>
            <a:r>
              <a:rPr lang="en-US" dirty="0"/>
              <a:t>Your app can get file content in the format that is most convenient for you. Your app can display custom-sized thumbnails for hundreds of different file formats. You can download files in different formats, like PDF, DOCX and and others.</a:t>
            </a:r>
          </a:p>
          <a:p>
            <a:endParaRPr lang="en-US" dirty="0"/>
          </a:p>
          <a:p>
            <a:r>
              <a:rPr lang="en-US" b="1" dirty="0"/>
              <a:t>Work with file content and metadata without downloading the binary</a:t>
            </a:r>
          </a:p>
          <a:p>
            <a:endParaRPr lang="en-US" dirty="0"/>
          </a:p>
          <a:p>
            <a:r>
              <a:rPr lang="en-US" dirty="0"/>
              <a:t>With Microsoft Graph, you can access rich content through REST APIs without having to download the binary. Explore extracted metadata from photo, audio, and video files. Use the Excel API to work directly with the raw data stored in an Excel workbook. Use the Notes API to access the contents of OneNote notebooks.</a:t>
            </a:r>
          </a:p>
          <a:p>
            <a:endParaRPr lang="en-US" dirty="0"/>
          </a:p>
          <a:p>
            <a:r>
              <a:rPr lang="en-US" b="1" dirty="0"/>
              <a:t>React to file changes</a:t>
            </a:r>
          </a:p>
          <a:p>
            <a:endParaRPr lang="en-US" dirty="0"/>
          </a:p>
          <a:p>
            <a:r>
              <a:rPr lang="en-US" dirty="0"/>
              <a:t>With webhooks, your app can get notified when files change so you can quickly react. Use the delta API to see what changed since the last time your app synchronized with the cloud.</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11:19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8441513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graph.microsoft.com/v1.0/me/drive"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graph.microsoft.com/v1.0/users/%7buser-id%7d/drive"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5" Type="http://schemas.openxmlformats.org/officeDocument/2006/relationships/hyperlink" Target="https://graph.microsoft.com/v1.0/sites/%7bsite-id%7d/drive" TargetMode="External"/><Relationship Id="rId4" Type="http://schemas.openxmlformats.org/officeDocument/2006/relationships/hyperlink" Target="https://graph.microsoft.com/v1.0/groups/%7bgroup-id%7d/drive"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tags" Target="../tags/tag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Accessing Files with 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48059-1D39-1C44-A139-46A7D705A4DE}"/>
              </a:ext>
            </a:extLst>
          </p:cNvPr>
          <p:cNvSpPr>
            <a:spLocks noGrp="1"/>
          </p:cNvSpPr>
          <p:nvPr>
            <p:ph type="title"/>
          </p:nvPr>
        </p:nvSpPr>
        <p:spPr/>
        <p:txBody>
          <a:bodyPr/>
          <a:lstStyle/>
          <a:p>
            <a:r>
              <a:rPr lang="en-US" dirty="0"/>
              <a:t>Microsoft Graph Files resource</a:t>
            </a:r>
          </a:p>
        </p:txBody>
      </p:sp>
      <p:sp>
        <p:nvSpPr>
          <p:cNvPr id="3" name="Text Placeholder 2">
            <a:extLst>
              <a:ext uri="{FF2B5EF4-FFF2-40B4-BE49-F238E27FC236}">
                <a16:creationId xmlns:a16="http://schemas.microsoft.com/office/drawing/2014/main" id="{DAD0AE94-8084-0A43-92A4-4084A9C462EC}"/>
              </a:ext>
            </a:extLst>
          </p:cNvPr>
          <p:cNvSpPr>
            <a:spLocks noGrp="1"/>
          </p:cNvSpPr>
          <p:nvPr>
            <p:ph type="body" sz="quarter" idx="10"/>
          </p:nvPr>
        </p:nvSpPr>
        <p:spPr>
          <a:xfrm>
            <a:off x="465138" y="1919804"/>
            <a:ext cx="11533187" cy="3631763"/>
          </a:xfrm>
        </p:spPr>
        <p:txBody>
          <a:bodyPr/>
          <a:lstStyle/>
          <a:p>
            <a:r>
              <a:rPr lang="en-US" dirty="0"/>
              <a:t>Microsoft Graph exposes two resources when working with files:</a:t>
            </a:r>
          </a:p>
          <a:p>
            <a:endParaRPr lang="en-US" dirty="0"/>
          </a:p>
          <a:p>
            <a:pPr marL="342900" indent="-342900">
              <a:buFont typeface="Arial" panose="020B0604020202020204" pitchFamily="34" charset="0"/>
              <a:buChar char="•"/>
            </a:pPr>
            <a:r>
              <a:rPr lang="en-US" dirty="0"/>
              <a:t>Drive</a:t>
            </a:r>
          </a:p>
          <a:p>
            <a:pPr marL="342900" indent="-342900">
              <a:buFont typeface="Arial" panose="020B0604020202020204" pitchFamily="34" charset="0"/>
              <a:buChar char="•"/>
            </a:pPr>
            <a:r>
              <a:rPr lang="en-US" dirty="0" err="1"/>
              <a:t>DriveItem</a:t>
            </a:r>
            <a:endParaRPr lang="en-US" dirty="0"/>
          </a:p>
          <a:p>
            <a:pPr marL="342900" indent="-342900">
              <a:buFont typeface="Arial" panose="020B0604020202020204" pitchFamily="34" charset="0"/>
              <a:buChar char="•"/>
            </a:pPr>
            <a:endParaRPr lang="en-US" dirty="0"/>
          </a:p>
          <a:p>
            <a:r>
              <a:rPr lang="en-US" dirty="0"/>
              <a:t>Both objects expose data in the following ways:</a:t>
            </a:r>
          </a:p>
          <a:p>
            <a:endParaRPr lang="en-US" dirty="0"/>
          </a:p>
          <a:p>
            <a:pPr marL="342900" indent="-342900">
              <a:buFont typeface="Arial" panose="020B0604020202020204" pitchFamily="34" charset="0"/>
              <a:buChar char="•"/>
            </a:pPr>
            <a:r>
              <a:rPr lang="en-US" dirty="0"/>
              <a:t>Properties – id &amp; name</a:t>
            </a:r>
          </a:p>
          <a:p>
            <a:pPr marL="342900" indent="-342900">
              <a:buFont typeface="Arial" panose="020B0604020202020204" pitchFamily="34" charset="0"/>
              <a:buChar char="•"/>
            </a:pPr>
            <a:r>
              <a:rPr lang="en-US" dirty="0"/>
              <a:t>Facets – file &amp; photo</a:t>
            </a:r>
          </a:p>
          <a:p>
            <a:pPr marL="342900" indent="-342900">
              <a:buFont typeface="Arial" panose="020B0604020202020204" pitchFamily="34" charset="0"/>
              <a:buChar char="•"/>
            </a:pPr>
            <a:r>
              <a:rPr lang="en-US" dirty="0"/>
              <a:t>References – children &amp; thumbnails</a:t>
            </a:r>
          </a:p>
        </p:txBody>
      </p:sp>
    </p:spTree>
    <p:extLst>
      <p:ext uri="{BB962C8B-B14F-4D97-AF65-F5344CB8AC3E}">
        <p14:creationId xmlns:p14="http://schemas.microsoft.com/office/powerpoint/2010/main" val="207271017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40CD62-A884-024E-9D73-4B31139D1E81}"/>
              </a:ext>
            </a:extLst>
          </p:cNvPr>
          <p:cNvSpPr>
            <a:spLocks noGrp="1"/>
          </p:cNvSpPr>
          <p:nvPr>
            <p:ph type="title"/>
          </p:nvPr>
        </p:nvSpPr>
        <p:spPr/>
        <p:txBody>
          <a:bodyPr/>
          <a:lstStyle/>
          <a:p>
            <a:r>
              <a:rPr lang="en-US" dirty="0"/>
              <a:t>Accessing a user’s OneDrive</a:t>
            </a:r>
          </a:p>
        </p:txBody>
      </p:sp>
      <p:sp>
        <p:nvSpPr>
          <p:cNvPr id="3" name="Text Placeholder 2">
            <a:extLst>
              <a:ext uri="{FF2B5EF4-FFF2-40B4-BE49-F238E27FC236}">
                <a16:creationId xmlns:a16="http://schemas.microsoft.com/office/drawing/2014/main" id="{83745544-B7E7-E348-8612-1053E2E9E085}"/>
              </a:ext>
            </a:extLst>
          </p:cNvPr>
          <p:cNvSpPr>
            <a:spLocks noGrp="1"/>
          </p:cNvSpPr>
          <p:nvPr>
            <p:ph type="body" sz="quarter" idx="10"/>
          </p:nvPr>
        </p:nvSpPr>
        <p:spPr>
          <a:xfrm>
            <a:off x="465138" y="1919804"/>
            <a:ext cx="11533187" cy="4678204"/>
          </a:xfrm>
        </p:spPr>
        <p:txBody>
          <a:bodyPr/>
          <a:lstStyle/>
          <a:p>
            <a:r>
              <a:rPr lang="en-US" dirty="0"/>
              <a:t>Access the currently signed-in user’s OneDrive:</a:t>
            </a:r>
          </a:p>
          <a:p>
            <a:endParaRPr lang="en-US" dirty="0"/>
          </a:p>
          <a:p>
            <a:r>
              <a:rPr lang="en-US" dirty="0"/>
              <a:t>	</a:t>
            </a:r>
            <a:r>
              <a:rPr lang="en-US" dirty="0">
                <a:hlinkClick r:id="rId3"/>
              </a:rPr>
              <a:t>https://graph.microsoft.com/v1.0/me/drive</a:t>
            </a:r>
            <a:r>
              <a:rPr lang="en-US" dirty="0"/>
              <a:t> </a:t>
            </a:r>
          </a:p>
          <a:p>
            <a:endParaRPr lang="en-US" dirty="0"/>
          </a:p>
          <a:p>
            <a:r>
              <a:rPr lang="en-US" dirty="0"/>
              <a:t>Returns details about the user’s OneDrive account</a:t>
            </a:r>
          </a:p>
          <a:p>
            <a:pPr marL="342900" indent="-342900">
              <a:buFont typeface="Arial" panose="020B0604020202020204" pitchFamily="34" charset="0"/>
              <a:buChar char="•"/>
            </a:pPr>
            <a:r>
              <a:rPr lang="en-US" dirty="0"/>
              <a:t>OneDrive Consumer (personal) / OneDrive for Business (business)</a:t>
            </a:r>
          </a:p>
          <a:p>
            <a:pPr marL="342900" indent="-342900">
              <a:buFont typeface="Arial" panose="020B0604020202020204" pitchFamily="34" charset="0"/>
              <a:buChar char="•"/>
            </a:pPr>
            <a:r>
              <a:rPr lang="en-US" dirty="0"/>
              <a:t>Quota details</a:t>
            </a:r>
          </a:p>
          <a:p>
            <a:endParaRPr lang="en-US" dirty="0"/>
          </a:p>
          <a:p>
            <a:r>
              <a:rPr lang="en-US" dirty="0"/>
              <a:t>Access root folder using </a:t>
            </a:r>
            <a:r>
              <a:rPr lang="en-US" b="1" dirty="0"/>
              <a:t>/drive/root </a:t>
            </a:r>
            <a:r>
              <a:rPr lang="en-US" dirty="0"/>
              <a:t>endpoint</a:t>
            </a:r>
          </a:p>
          <a:p>
            <a:pPr marL="342900" indent="-342900">
              <a:buFont typeface="Arial" panose="020B0604020202020204" pitchFamily="34" charset="0"/>
              <a:buChar char="•"/>
            </a:pPr>
            <a:r>
              <a:rPr lang="en-US" dirty="0"/>
              <a:t>Returns </a:t>
            </a:r>
            <a:r>
              <a:rPr lang="en-US" b="1" dirty="0" err="1"/>
              <a:t>DriveItems</a:t>
            </a:r>
            <a:r>
              <a:rPr lang="en-US" dirty="0"/>
              <a:t> – collection of folders / files</a:t>
            </a:r>
          </a:p>
          <a:p>
            <a:pPr marL="342900" indent="-342900">
              <a:buFont typeface="Arial" panose="020B0604020202020204" pitchFamily="34" charset="0"/>
              <a:buChar char="•"/>
            </a:pPr>
            <a:r>
              <a:rPr lang="en-US" dirty="0"/>
              <a:t>Determine the </a:t>
            </a:r>
            <a:r>
              <a:rPr lang="en-US" b="1" dirty="0" err="1"/>
              <a:t>DriveItem</a:t>
            </a:r>
            <a:r>
              <a:rPr lang="en-US" dirty="0"/>
              <a:t> type with the presence of the following properties:</a:t>
            </a:r>
          </a:p>
          <a:p>
            <a:pPr marL="571500" lvl="1" indent="-342900">
              <a:buFont typeface="Arial" panose="020B0604020202020204" pitchFamily="34" charset="0"/>
              <a:buChar char="•"/>
            </a:pPr>
            <a:r>
              <a:rPr lang="en-US" sz="2000" dirty="0"/>
              <a:t>Folder</a:t>
            </a:r>
          </a:p>
          <a:p>
            <a:pPr marL="571500" lvl="1" indent="-342900">
              <a:buFont typeface="Arial" panose="020B0604020202020204" pitchFamily="34" charset="0"/>
              <a:buChar char="•"/>
            </a:pPr>
            <a:r>
              <a:rPr lang="en-US" sz="2000" dirty="0"/>
              <a:t>File </a:t>
            </a:r>
          </a:p>
        </p:txBody>
      </p:sp>
    </p:spTree>
    <p:extLst>
      <p:ext uri="{BB962C8B-B14F-4D97-AF65-F5344CB8AC3E}">
        <p14:creationId xmlns:p14="http://schemas.microsoft.com/office/powerpoint/2010/main" val="3046257306"/>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56F3E-C0B6-2F4C-A769-6E77482D6383}"/>
              </a:ext>
            </a:extLst>
          </p:cNvPr>
          <p:cNvSpPr>
            <a:spLocks noGrp="1"/>
          </p:cNvSpPr>
          <p:nvPr>
            <p:ph type="title"/>
          </p:nvPr>
        </p:nvSpPr>
        <p:spPr/>
        <p:txBody>
          <a:bodyPr/>
          <a:lstStyle/>
          <a:p>
            <a:r>
              <a:rPr lang="en-US" dirty="0"/>
              <a:t>Accessing a user’s OneDrive – Microsoft Graph .NET SDK</a:t>
            </a:r>
          </a:p>
        </p:txBody>
      </p:sp>
      <p:sp>
        <p:nvSpPr>
          <p:cNvPr id="3" name="Text Placeholder 2">
            <a:extLst>
              <a:ext uri="{FF2B5EF4-FFF2-40B4-BE49-F238E27FC236}">
                <a16:creationId xmlns:a16="http://schemas.microsoft.com/office/drawing/2014/main" id="{CD26EA2F-7D78-484E-9F86-E7BA77A2D3A5}"/>
              </a:ext>
            </a:extLst>
          </p:cNvPr>
          <p:cNvSpPr>
            <a:spLocks noGrp="1"/>
          </p:cNvSpPr>
          <p:nvPr>
            <p:ph type="body" sz="quarter" idx="10"/>
          </p:nvPr>
        </p:nvSpPr>
        <p:spPr>
          <a:xfrm>
            <a:off x="465138" y="1919804"/>
            <a:ext cx="11533187" cy="4739759"/>
          </a:xfrm>
        </p:spPr>
        <p:txBody>
          <a:bodyPr/>
          <a:lstStyle/>
          <a:p>
            <a:r>
              <a:rPr lang="en-US" dirty="0" err="1">
                <a:latin typeface="Courier New" panose="02070309020205020404" pitchFamily="49" charset="0"/>
                <a:cs typeface="Courier New" panose="02070309020205020404" pitchFamily="49" charset="0"/>
              </a:rPr>
              <a:t>GraphServiceClient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graphClient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GetAuthenticatedGraphClient</a:t>
            </a:r>
            <a:r>
              <a:rPr lang="en-US" dirty="0">
                <a:latin typeface="Courier New" panose="02070309020205020404" pitchFamily="49" charset="0"/>
                <a:cs typeface="Courier New" panose="02070309020205020404" pitchFamily="49" charset="0"/>
              </a:rPr>
              <a:t>(...);</a:t>
            </a:r>
          </a:p>
          <a:p>
            <a:r>
              <a:rPr lang="en-US" b="1" dirty="0">
                <a:solidFill>
                  <a:schemeClr val="accent1"/>
                </a:solidFill>
                <a:latin typeface="Courier New" panose="02070309020205020404" pitchFamily="49" charset="0"/>
                <a:cs typeface="Courier New" panose="02070309020205020404" pitchFamily="49" charset="0"/>
              </a:rPr>
              <a:t>// get user's files &amp; folders in the root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oneDriveRoot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client.Me.Drive.Root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.Children</a:t>
            </a:r>
          </a:p>
          <a:p>
            <a:r>
              <a:rPr lang="en-US" dirty="0">
                <a:latin typeface="Courier New" panose="02070309020205020404" pitchFamily="49" charset="0"/>
                <a:cs typeface="Courier New" panose="02070309020205020404" pitchFamily="49" charset="0"/>
              </a:rPr>
              <a:t>                                  .Request()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GetAsync</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.Result;</a:t>
            </a:r>
          </a:p>
          <a:p>
            <a:r>
              <a:rPr lang="en-US" b="1" dirty="0">
                <a:solidFill>
                  <a:schemeClr val="accent1"/>
                </a:solidFill>
                <a:latin typeface="Courier New" panose="02070309020205020404" pitchFamily="49" charset="0"/>
                <a:cs typeface="Courier New" panose="02070309020205020404" pitchFamily="49" charset="0"/>
              </a:rPr>
              <a:t>// display the results</a:t>
            </a:r>
          </a:p>
          <a:p>
            <a:r>
              <a:rPr lang="en-US" dirty="0">
                <a:latin typeface="Courier New" panose="02070309020205020404" pitchFamily="49" charset="0"/>
                <a:cs typeface="Courier New" panose="02070309020205020404" pitchFamily="49" charset="0"/>
              </a:rPr>
              <a:t>foreach (var </a:t>
            </a:r>
            <a:r>
              <a:rPr lang="en-US" dirty="0" err="1">
                <a:latin typeface="Courier New" panose="02070309020205020404" pitchFamily="49" charset="0"/>
                <a:cs typeface="Courier New" panose="02070309020205020404" pitchFamily="49" charset="0"/>
              </a:rPr>
              <a:t>driveItem</a:t>
            </a:r>
            <a:r>
              <a:rPr lang="en-US" dirty="0">
                <a:latin typeface="Courier New" panose="02070309020205020404" pitchFamily="49" charset="0"/>
                <a:cs typeface="Courier New" panose="02070309020205020404" pitchFamily="49" charset="0"/>
              </a:rPr>
              <a:t> in results)</a:t>
            </a:r>
          </a:p>
          <a:p>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Console.WriteLine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driveItem.Id</a:t>
            </a:r>
            <a:r>
              <a:rPr lang="en-US" dirty="0">
                <a:latin typeface="Courier New" panose="02070309020205020404" pitchFamily="49" charset="0"/>
                <a:cs typeface="Courier New" panose="02070309020205020404" pitchFamily="49" charset="0"/>
              </a:rPr>
              <a:t> + ": " + </a:t>
            </a:r>
            <a:r>
              <a:rPr lang="en-US" dirty="0" err="1">
                <a:latin typeface="Courier New" panose="02070309020205020404" pitchFamily="49" charset="0"/>
                <a:cs typeface="Courier New" panose="02070309020205020404" pitchFamily="49" charset="0"/>
              </a:rPr>
              <a:t>driveItem.Name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49907698"/>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35E9-FE40-CB47-B1D5-DB5659B040DA}"/>
              </a:ext>
            </a:extLst>
          </p:cNvPr>
          <p:cNvSpPr>
            <a:spLocks noGrp="1"/>
          </p:cNvSpPr>
          <p:nvPr>
            <p:ph type="title"/>
          </p:nvPr>
        </p:nvSpPr>
        <p:spPr/>
        <p:txBody>
          <a:bodyPr/>
          <a:lstStyle/>
          <a:p>
            <a:r>
              <a:rPr lang="en-US" dirty="0"/>
              <a:t>Accessing files for users, groups &amp; SharePoint sites</a:t>
            </a:r>
          </a:p>
        </p:txBody>
      </p:sp>
      <p:sp>
        <p:nvSpPr>
          <p:cNvPr id="3" name="Text Placeholder 2">
            <a:extLst>
              <a:ext uri="{FF2B5EF4-FFF2-40B4-BE49-F238E27FC236}">
                <a16:creationId xmlns:a16="http://schemas.microsoft.com/office/drawing/2014/main" id="{6FA310A6-DA07-3046-8C93-1F381DCA15C1}"/>
              </a:ext>
            </a:extLst>
          </p:cNvPr>
          <p:cNvSpPr>
            <a:spLocks noGrp="1"/>
          </p:cNvSpPr>
          <p:nvPr>
            <p:ph type="body" sz="quarter" idx="10"/>
          </p:nvPr>
        </p:nvSpPr>
        <p:spPr>
          <a:xfrm>
            <a:off x="465138" y="1919804"/>
            <a:ext cx="11533187" cy="4001095"/>
          </a:xfrm>
        </p:spPr>
        <p:txBody>
          <a:bodyPr/>
          <a:lstStyle/>
          <a:p>
            <a:r>
              <a:rPr lang="en-US" dirty="0"/>
              <a:t>Accessing another user’s files (provided you have permissions)</a:t>
            </a:r>
          </a:p>
          <a:p>
            <a:endParaRPr lang="en-US" dirty="0"/>
          </a:p>
          <a:p>
            <a:r>
              <a:rPr lang="en-US" dirty="0"/>
              <a:t>	</a:t>
            </a:r>
            <a:r>
              <a:rPr lang="en-US" dirty="0">
                <a:hlinkClick r:id="rId3"/>
              </a:rPr>
              <a:t>https://graph.microsoft.com/v1.0/users/{user-id}/drive</a:t>
            </a:r>
            <a:r>
              <a:rPr lang="en-US" dirty="0"/>
              <a:t> </a:t>
            </a:r>
          </a:p>
          <a:p>
            <a:endParaRPr lang="en-US" dirty="0"/>
          </a:p>
          <a:p>
            <a:r>
              <a:rPr lang="en-US" dirty="0"/>
              <a:t>Accessing files in Office 365 groups</a:t>
            </a:r>
          </a:p>
          <a:p>
            <a:endParaRPr lang="en-US" dirty="0"/>
          </a:p>
          <a:p>
            <a:r>
              <a:rPr lang="en-US" dirty="0"/>
              <a:t>	</a:t>
            </a:r>
            <a:r>
              <a:rPr lang="en-US" dirty="0">
                <a:hlinkClick r:id="rId4"/>
              </a:rPr>
              <a:t>https://graph.microsoft.com/v1.0/groups/{group-id}/drive</a:t>
            </a:r>
            <a:endParaRPr lang="en-US" dirty="0"/>
          </a:p>
          <a:p>
            <a:endParaRPr lang="en-US" dirty="0"/>
          </a:p>
          <a:p>
            <a:r>
              <a:rPr lang="en-US" dirty="0"/>
              <a:t>Accessing files in SharePoint Online site collections</a:t>
            </a:r>
          </a:p>
          <a:p>
            <a:endParaRPr lang="en-US" dirty="0"/>
          </a:p>
          <a:p>
            <a:r>
              <a:rPr lang="en-US" dirty="0"/>
              <a:t>	</a:t>
            </a:r>
            <a:r>
              <a:rPr lang="en-US" dirty="0">
                <a:hlinkClick r:id="rId5"/>
              </a:rPr>
              <a:t>https://graph.microsoft.com/v1.0/sites/{site-id}/drive</a:t>
            </a:r>
            <a:r>
              <a:rPr lang="en-US" dirty="0"/>
              <a:t> </a:t>
            </a:r>
          </a:p>
        </p:txBody>
      </p:sp>
    </p:spTree>
    <p:extLst>
      <p:ext uri="{BB962C8B-B14F-4D97-AF65-F5344CB8AC3E}">
        <p14:creationId xmlns:p14="http://schemas.microsoft.com/office/powerpoint/2010/main" val="30706276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06DD3A-4046-4C46-8646-FCE30AA71275}"/>
              </a:ext>
            </a:extLst>
          </p:cNvPr>
          <p:cNvSpPr>
            <a:spLocks noGrp="1"/>
          </p:cNvSpPr>
          <p:nvPr>
            <p:ph type="title"/>
          </p:nvPr>
        </p:nvSpPr>
        <p:spPr/>
        <p:txBody>
          <a:bodyPr/>
          <a:lstStyle/>
          <a:p>
            <a:r>
              <a:rPr lang="en-US" dirty="0"/>
              <a:t>Required permissions for working with files &amp; OneDrive</a:t>
            </a:r>
          </a:p>
        </p:txBody>
      </p:sp>
      <p:sp>
        <p:nvSpPr>
          <p:cNvPr id="4" name="Text Placeholder 3">
            <a:extLst>
              <a:ext uri="{FF2B5EF4-FFF2-40B4-BE49-F238E27FC236}">
                <a16:creationId xmlns:a16="http://schemas.microsoft.com/office/drawing/2014/main" id="{EFFF7ED8-D63B-C143-AB99-74297FAE56E4}"/>
              </a:ext>
            </a:extLst>
          </p:cNvPr>
          <p:cNvSpPr>
            <a:spLocks noGrp="1"/>
          </p:cNvSpPr>
          <p:nvPr>
            <p:ph type="body" sz="quarter" idx="10"/>
          </p:nvPr>
        </p:nvSpPr>
        <p:spPr>
          <a:xfrm>
            <a:off x="465138" y="1919804"/>
            <a:ext cx="11533187" cy="2523768"/>
          </a:xfrm>
        </p:spPr>
        <p:txBody>
          <a:bodyPr/>
          <a:lstStyle/>
          <a:p>
            <a:r>
              <a:rPr lang="en-US" dirty="0"/>
              <a:t>Permissions involved in working with files:</a:t>
            </a:r>
          </a:p>
          <a:p>
            <a:pPr marL="342900" indent="-342900">
              <a:buFont typeface="Arial" panose="020B0604020202020204" pitchFamily="34" charset="0"/>
              <a:buChar char="•"/>
            </a:pPr>
            <a:r>
              <a:rPr lang="en-US" dirty="0" err="1"/>
              <a:t>Files.Read</a:t>
            </a:r>
            <a:endParaRPr lang="en-US" dirty="0"/>
          </a:p>
          <a:p>
            <a:pPr marL="342900" indent="-342900">
              <a:buFont typeface="Arial" panose="020B0604020202020204" pitchFamily="34" charset="0"/>
              <a:buChar char="•"/>
            </a:pPr>
            <a:r>
              <a:rPr lang="en-US" dirty="0" err="1"/>
              <a:t>Files.Read.All</a:t>
            </a:r>
            <a:endParaRPr lang="en-US" dirty="0"/>
          </a:p>
          <a:p>
            <a:pPr marL="342900" indent="-342900">
              <a:buFont typeface="Arial" panose="020B0604020202020204" pitchFamily="34" charset="0"/>
              <a:buChar char="•"/>
            </a:pPr>
            <a:r>
              <a:rPr lang="en-US" dirty="0" err="1"/>
              <a:t>Files.ReadWrite</a:t>
            </a:r>
            <a:endParaRPr lang="en-US" dirty="0"/>
          </a:p>
          <a:p>
            <a:pPr marL="342900" indent="-342900">
              <a:buFont typeface="Arial" panose="020B0604020202020204" pitchFamily="34" charset="0"/>
              <a:buChar char="•"/>
            </a:pPr>
            <a:r>
              <a:rPr lang="en-US" dirty="0" err="1"/>
              <a:t>Files.ReadWrite.All</a:t>
            </a:r>
            <a:endParaRPr lang="en-US" dirty="0"/>
          </a:p>
          <a:p>
            <a:pPr marL="342900" indent="-342900">
              <a:buFont typeface="Arial" panose="020B0604020202020204" pitchFamily="34" charset="0"/>
              <a:buChar char="•"/>
            </a:pPr>
            <a:r>
              <a:rPr lang="en-US" dirty="0" err="1"/>
              <a:t>Files.Read.All</a:t>
            </a:r>
            <a:r>
              <a:rPr lang="en-US" dirty="0"/>
              <a:t> (for SharePoint site collections)</a:t>
            </a:r>
          </a:p>
          <a:p>
            <a:pPr marL="342900" indent="-342900">
              <a:buFont typeface="Arial" panose="020B0604020202020204" pitchFamily="34" charset="0"/>
              <a:buChar char="•"/>
            </a:pPr>
            <a:r>
              <a:rPr lang="en-US" dirty="0" err="1"/>
              <a:t>Files.ReadWrite.All</a:t>
            </a:r>
            <a:r>
              <a:rPr lang="en-US" dirty="0"/>
              <a:t> (for SharePoint site collections)</a:t>
            </a:r>
          </a:p>
        </p:txBody>
      </p:sp>
    </p:spTree>
    <p:extLst>
      <p:ext uri="{BB962C8B-B14F-4D97-AF65-F5344CB8AC3E}">
        <p14:creationId xmlns:p14="http://schemas.microsoft.com/office/powerpoint/2010/main" val="126502448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439FD-E8F8-9A48-9699-E3609E56406A}"/>
              </a:ext>
            </a:extLst>
          </p:cNvPr>
          <p:cNvSpPr>
            <a:spLocks noGrp="1"/>
          </p:cNvSpPr>
          <p:nvPr>
            <p:ph type="title"/>
          </p:nvPr>
        </p:nvSpPr>
        <p:spPr/>
        <p:txBody>
          <a:bodyPr/>
          <a:lstStyle/>
          <a:p>
            <a:r>
              <a:rPr lang="en-US" dirty="0"/>
              <a:t>Downloading files from OneDrive</a:t>
            </a:r>
          </a:p>
        </p:txBody>
      </p:sp>
      <p:sp>
        <p:nvSpPr>
          <p:cNvPr id="3" name="Text Placeholder 2">
            <a:extLst>
              <a:ext uri="{FF2B5EF4-FFF2-40B4-BE49-F238E27FC236}">
                <a16:creationId xmlns:a16="http://schemas.microsoft.com/office/drawing/2014/main" id="{F2D5DC67-D971-4946-A57B-07C76D1E6628}"/>
              </a:ext>
            </a:extLst>
          </p:cNvPr>
          <p:cNvSpPr>
            <a:spLocks noGrp="1"/>
          </p:cNvSpPr>
          <p:nvPr>
            <p:ph type="body" sz="quarter" idx="10"/>
          </p:nvPr>
        </p:nvSpPr>
        <p:spPr>
          <a:xfrm>
            <a:off x="465138" y="1919804"/>
            <a:ext cx="11533187" cy="4638193"/>
          </a:xfrm>
        </p:spPr>
        <p:txBody>
          <a:bodyPr/>
          <a:lstStyle/>
          <a:p>
            <a:r>
              <a:rPr lang="en-US" dirty="0"/>
              <a:t>The </a:t>
            </a:r>
            <a:r>
              <a:rPr lang="en-US" b="1" dirty="0" err="1"/>
              <a:t>DriveItem</a:t>
            </a:r>
            <a:r>
              <a:rPr lang="en-US" dirty="0"/>
              <a:t> resource’s </a:t>
            </a:r>
            <a:r>
              <a:rPr lang="en-US" b="1" dirty="0"/>
              <a:t>content</a:t>
            </a:r>
            <a:r>
              <a:rPr lang="en-US" dirty="0"/>
              <a:t> property can us used to access the contents of a file</a:t>
            </a:r>
          </a:p>
          <a:p>
            <a:endParaRPr lang="en-US" dirty="0"/>
          </a:p>
          <a:p>
            <a:r>
              <a:rPr lang="en-US" dirty="0"/>
              <a:t>Only </a:t>
            </a:r>
            <a:r>
              <a:rPr lang="en-US" b="1" dirty="0" err="1"/>
              <a:t>DriveItem</a:t>
            </a:r>
            <a:r>
              <a:rPr lang="en-US" dirty="0" err="1"/>
              <a:t>s</a:t>
            </a:r>
            <a:r>
              <a:rPr lang="en-US" dirty="0"/>
              <a:t> with the </a:t>
            </a:r>
            <a:r>
              <a:rPr lang="en-US" b="1" dirty="0"/>
              <a:t>file</a:t>
            </a:r>
            <a:r>
              <a:rPr lang="en-US" dirty="0"/>
              <a:t> property can be downloaded</a:t>
            </a:r>
          </a:p>
          <a:p>
            <a:endParaRPr lang="en-US" dirty="0"/>
          </a:p>
          <a:p>
            <a:r>
              <a:rPr lang="en-US" b="1" dirty="0"/>
              <a:t>content</a:t>
            </a:r>
            <a:r>
              <a:rPr lang="en-US" dirty="0"/>
              <a:t> property returns the primary stream of the file</a:t>
            </a:r>
          </a:p>
          <a:p>
            <a:endParaRPr lang="en-US" b="1" dirty="0"/>
          </a:p>
          <a:p>
            <a:r>
              <a:rPr lang="en-US" sz="1600" dirty="0" err="1">
                <a:latin typeface="Courier New" panose="02070309020205020404" pitchFamily="49" charset="0"/>
                <a:cs typeface="Courier New" panose="02070309020205020404" pitchFamily="49" charset="0"/>
              </a:rPr>
              <a:t>GraphServiceClient</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graphClient</a:t>
            </a: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GetAuthenticatedGraphClient</a:t>
            </a:r>
            <a:r>
              <a:rPr lang="en-US" sz="1600"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var </a:t>
            </a:r>
            <a:r>
              <a:rPr lang="en-US" sz="1600" dirty="0" err="1">
                <a:latin typeface="Courier New" panose="02070309020205020404" pitchFamily="49" charset="0"/>
                <a:cs typeface="Courier New" panose="02070309020205020404" pitchFamily="49" charset="0"/>
              </a:rPr>
              <a:t>fileStream</a:t>
            </a: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graphClient.Me.Drive.Items</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fileId</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Content.Request</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GetAsync</a:t>
            </a:r>
            <a:r>
              <a:rPr lang="en-US" sz="1600" dirty="0">
                <a:latin typeface="Courier New" panose="02070309020205020404" pitchFamily="49" charset="0"/>
                <a:cs typeface="Courier New" panose="02070309020205020404" pitchFamily="49" charset="0"/>
              </a:rPr>
              <a:t>().Result;</a:t>
            </a:r>
          </a:p>
          <a:p>
            <a:r>
              <a:rPr lang="en-US" sz="1600" dirty="0">
                <a:latin typeface="Courier New" panose="02070309020205020404" pitchFamily="49" charset="0"/>
                <a:cs typeface="Courier New" panose="02070309020205020404" pitchFamily="49" charset="0"/>
              </a:rPr>
              <a:t>var </a:t>
            </a:r>
            <a:r>
              <a:rPr lang="en-US" sz="1600" dirty="0" err="1">
                <a:latin typeface="Courier New" panose="02070309020205020404" pitchFamily="49" charset="0"/>
                <a:cs typeface="Courier New" panose="02070309020205020404" pitchFamily="49" charset="0"/>
              </a:rPr>
              <a:t>driveItemPath</a:t>
            </a: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Path.Combine</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System.IO.Directory.GetCurrentDirectory</a:t>
            </a:r>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proposal.docx</a:t>
            </a:r>
            <a:r>
              <a:rPr lang="en-US" sz="1600" dirty="0">
                <a:latin typeface="Courier New" panose="02070309020205020404" pitchFamily="49" charset="0"/>
                <a:cs typeface="Courier New" panose="02070309020205020404" pitchFamily="49" charset="0"/>
              </a:rPr>
              <a:t>");</a:t>
            </a:r>
          </a:p>
          <a:p>
            <a:r>
              <a:rPr lang="en-US" sz="1600" b="1" dirty="0">
                <a:solidFill>
                  <a:schemeClr val="accent1"/>
                </a:solidFill>
                <a:latin typeface="Courier New" panose="02070309020205020404" pitchFamily="49" charset="0"/>
                <a:cs typeface="Courier New" panose="02070309020205020404" pitchFamily="49" charset="0"/>
              </a:rPr>
              <a:t>// save stream to the local file</a:t>
            </a:r>
          </a:p>
          <a:p>
            <a:r>
              <a:rPr lang="en-US" sz="1600" dirty="0">
                <a:latin typeface="Courier New" panose="02070309020205020404" pitchFamily="49" charset="0"/>
                <a:cs typeface="Courier New" panose="02070309020205020404" pitchFamily="49" charset="0"/>
              </a:rPr>
              <a:t>var </a:t>
            </a:r>
            <a:r>
              <a:rPr lang="en-US" sz="1600" dirty="0" err="1">
                <a:latin typeface="Courier New" panose="02070309020205020404" pitchFamily="49" charset="0"/>
                <a:cs typeface="Courier New" panose="02070309020205020404" pitchFamily="49" charset="0"/>
              </a:rPr>
              <a:t>driveItemFile</a:t>
            </a:r>
            <a:r>
              <a:rPr lang="en-US" sz="1600" dirty="0">
                <a:latin typeface="Courier New" panose="02070309020205020404" pitchFamily="49" charset="0"/>
                <a:cs typeface="Courier New" panose="02070309020205020404" pitchFamily="49" charset="0"/>
              </a:rPr>
              <a:t> = </a:t>
            </a:r>
            <a:r>
              <a:rPr lang="en-US" sz="1600" dirty="0" err="1">
                <a:latin typeface="Courier New" panose="02070309020205020404" pitchFamily="49" charset="0"/>
                <a:cs typeface="Courier New" panose="02070309020205020404" pitchFamily="49" charset="0"/>
              </a:rPr>
              <a:t>System.IO.File.Create</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driveItemPath</a:t>
            </a:r>
            <a:r>
              <a:rPr lang="en-US" sz="1600" dirty="0">
                <a:latin typeface="Courier New" panose="02070309020205020404" pitchFamily="49" charset="0"/>
                <a:cs typeface="Courier New" panose="02070309020205020404" pitchFamily="49" charset="0"/>
              </a:rPr>
              <a:t>);</a:t>
            </a:r>
          </a:p>
          <a:p>
            <a:r>
              <a:rPr lang="en-US" sz="1600" dirty="0" err="1">
                <a:latin typeface="Courier New" panose="02070309020205020404" pitchFamily="49" charset="0"/>
                <a:cs typeface="Courier New" panose="02070309020205020404" pitchFamily="49" charset="0"/>
              </a:rPr>
              <a:t>fileStream.Seek</a:t>
            </a:r>
            <a:r>
              <a:rPr lang="en-US" sz="1600" dirty="0">
                <a:latin typeface="Courier New" panose="02070309020205020404" pitchFamily="49" charset="0"/>
                <a:cs typeface="Courier New" panose="02070309020205020404" pitchFamily="49" charset="0"/>
              </a:rPr>
              <a:t>(0, </a:t>
            </a:r>
            <a:r>
              <a:rPr lang="en-US" sz="1600" dirty="0" err="1">
                <a:latin typeface="Courier New" panose="02070309020205020404" pitchFamily="49" charset="0"/>
                <a:cs typeface="Courier New" panose="02070309020205020404" pitchFamily="49" charset="0"/>
              </a:rPr>
              <a:t>SeekOrigin.Begin</a:t>
            </a:r>
            <a:r>
              <a:rPr lang="en-US" sz="1600" dirty="0">
                <a:latin typeface="Courier New" panose="02070309020205020404" pitchFamily="49" charset="0"/>
                <a:cs typeface="Courier New" panose="02070309020205020404" pitchFamily="49" charset="0"/>
              </a:rPr>
              <a:t>);</a:t>
            </a:r>
          </a:p>
          <a:p>
            <a:r>
              <a:rPr lang="en-US" sz="1600" dirty="0" err="1">
                <a:latin typeface="Courier New" panose="02070309020205020404" pitchFamily="49" charset="0"/>
                <a:cs typeface="Courier New" panose="02070309020205020404" pitchFamily="49" charset="0"/>
              </a:rPr>
              <a:t>fileStream.CopyTo</a:t>
            </a:r>
            <a:r>
              <a:rPr lang="en-US" sz="1600" dirty="0">
                <a:latin typeface="Courier New" panose="02070309020205020404" pitchFamily="49" charset="0"/>
                <a:cs typeface="Courier New" panose="02070309020205020404" pitchFamily="49" charset="0"/>
              </a:rPr>
              <a:t>(</a:t>
            </a:r>
            <a:r>
              <a:rPr lang="en-US" sz="1600" dirty="0" err="1">
                <a:latin typeface="Courier New" panose="02070309020205020404" pitchFamily="49" charset="0"/>
                <a:cs typeface="Courier New" panose="02070309020205020404" pitchFamily="49" charset="0"/>
              </a:rPr>
              <a:t>driveItemFile</a:t>
            </a:r>
            <a:r>
              <a:rPr lang="en-US" sz="16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882763254"/>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Overview</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Microsoft Graph Overview</a:t>
            </a:r>
          </a:p>
          <a:p>
            <a:pPr>
              <a:spcBef>
                <a:spcPts val="1200"/>
              </a:spcBef>
            </a:pPr>
            <a:r>
              <a:rPr lang="en-US" sz="2000" dirty="0"/>
              <a:t>Accessing the Microsoft Graph</a:t>
            </a:r>
          </a:p>
          <a:p>
            <a:pPr>
              <a:spcBef>
                <a:spcPts val="1200"/>
              </a:spcBef>
            </a:pPr>
            <a:r>
              <a:rPr lang="en-US" sz="2000" dirty="0"/>
              <a:t>Office 365 groups &amp; </a:t>
            </a:r>
            <a:br>
              <a:rPr lang="en-US" sz="2000" dirty="0"/>
            </a:br>
            <a:r>
              <a:rPr lang="en-US" sz="2000" dirty="0"/>
              <a:t>Security groups</a:t>
            </a:r>
          </a:p>
          <a:p>
            <a:pPr>
              <a:spcBef>
                <a:spcPts val="1200"/>
              </a:spcBef>
            </a:pPr>
            <a:r>
              <a:rPr lang="en-US" sz="2000" dirty="0"/>
              <a:t>Dynamic membership</a:t>
            </a:r>
          </a:p>
          <a:p>
            <a:pPr>
              <a:spcBef>
                <a:spcPts val="1200"/>
              </a:spcBef>
            </a:pPr>
            <a:r>
              <a:rPr lang="en-US" sz="2000" dirty="0"/>
              <a:t>Accessing files</a:t>
            </a:r>
          </a:p>
          <a:p>
            <a:pPr>
              <a:spcBef>
                <a:spcPts val="1200"/>
              </a:spcBef>
            </a:pPr>
            <a:r>
              <a:rPr lang="en-US" sz="2000" dirty="0"/>
              <a:t>Downloading files</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22873015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2894106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DEFD4C01-D747-4FBE-AC91-4039C1758E44}"/>
              </a:ext>
            </a:extLst>
          </p:cNvPr>
          <p:cNvSpPr>
            <a:spLocks noGrp="1"/>
          </p:cNvSpPr>
          <p:nvPr>
            <p:ph type="title"/>
          </p:nvPr>
        </p:nvSpPr>
        <p:spPr>
          <a:xfrm>
            <a:off x="465138" y="632779"/>
            <a:ext cx="11533187" cy="1231106"/>
          </a:xfrm>
        </p:spPr>
        <p:txBody>
          <a:bodyPr/>
          <a:lstStyle/>
          <a:p>
            <a:r>
              <a:rPr lang="en-US" dirty="0"/>
              <a:t>Microsoft Graph</a:t>
            </a:r>
            <a:br>
              <a:rPr lang="en-US" dirty="0"/>
            </a:br>
            <a:r>
              <a:rPr lang="en-US" dirty="0"/>
              <a:t>Gateway to </a:t>
            </a:r>
            <a:r>
              <a:rPr lang="en-US" dirty="0">
                <a:solidFill>
                  <a:srgbClr val="FF0000"/>
                </a:solidFill>
              </a:rPr>
              <a:t>your </a:t>
            </a:r>
            <a:r>
              <a:rPr lang="en-US" dirty="0"/>
              <a:t>data in the Microsoft</a:t>
            </a:r>
            <a:r>
              <a:rPr lang="en-US" dirty="0">
                <a:solidFill>
                  <a:schemeClr val="bg1"/>
                </a:solidFill>
              </a:rPr>
              <a:t>-</a:t>
            </a:r>
            <a:r>
              <a:rPr lang="en-US" dirty="0"/>
              <a:t>cloud </a:t>
            </a:r>
            <a:br>
              <a:rPr lang="en-US" dirty="0"/>
            </a:br>
            <a:endParaRPr lang="en-US" dirty="0"/>
          </a:p>
        </p:txBody>
      </p:sp>
      <p:pic>
        <p:nvPicPr>
          <p:cNvPr id="3" name="Picture 2">
            <a:extLst>
              <a:ext uri="{FF2B5EF4-FFF2-40B4-BE49-F238E27FC236}">
                <a16:creationId xmlns:a16="http://schemas.microsoft.com/office/drawing/2014/main" id="{9137E7D9-FA57-4F6D-A16D-CD0E9377DC23}"/>
              </a:ext>
            </a:extLst>
          </p:cNvPr>
          <p:cNvPicPr>
            <a:picLocks noChangeAspect="1"/>
          </p:cNvPicPr>
          <p:nvPr/>
        </p:nvPicPr>
        <p:blipFill>
          <a:blip r:embed="rId4"/>
          <a:stretch>
            <a:fillRect/>
          </a:stretch>
        </p:blipFill>
        <p:spPr>
          <a:xfrm>
            <a:off x="331732" y="1897510"/>
            <a:ext cx="11528535" cy="292633"/>
          </a:xfrm>
          <a:prstGeom prst="rect">
            <a:avLst/>
          </a:prstGeom>
        </p:spPr>
      </p:pic>
      <p:sp>
        <p:nvSpPr>
          <p:cNvPr id="4" name="Rectangle 3">
            <a:extLst>
              <a:ext uri="{FF2B5EF4-FFF2-40B4-BE49-F238E27FC236}">
                <a16:creationId xmlns:a16="http://schemas.microsoft.com/office/drawing/2014/main" id="{0048841F-BC01-46B4-A59E-D0A47B5BCCED}"/>
              </a:ext>
            </a:extLst>
          </p:cNvPr>
          <p:cNvSpPr/>
          <p:nvPr/>
        </p:nvSpPr>
        <p:spPr bwMode="auto">
          <a:xfrm>
            <a:off x="21339" y="1683250"/>
            <a:ext cx="12149322" cy="5153412"/>
          </a:xfrm>
          <a:prstGeom prst="rect">
            <a:avLst/>
          </a:prstGeom>
          <a:noFill/>
          <a:ln w="254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pic>
        <p:nvPicPr>
          <p:cNvPr id="5" name="Picture 4">
            <a:extLst>
              <a:ext uri="{FF2B5EF4-FFF2-40B4-BE49-F238E27FC236}">
                <a16:creationId xmlns:a16="http://schemas.microsoft.com/office/drawing/2014/main" id="{CB4B04C1-43F9-43AE-8858-061FD65DC3C2}"/>
              </a:ext>
            </a:extLst>
          </p:cNvPr>
          <p:cNvPicPr>
            <a:picLocks/>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7913420" y="494847"/>
            <a:ext cx="21339" cy="21339"/>
          </a:xfrm>
          <a:prstGeom prst="rect">
            <a:avLst/>
          </a:prstGeom>
        </p:spPr>
      </p:pic>
      <p:sp>
        <p:nvSpPr>
          <p:cNvPr id="6" name="Rectangle 5">
            <a:extLst>
              <a:ext uri="{FF2B5EF4-FFF2-40B4-BE49-F238E27FC236}">
                <a16:creationId xmlns:a16="http://schemas.microsoft.com/office/drawing/2014/main" id="{4717B54A-532C-4AA1-9849-D30E270D74BB}"/>
              </a:ext>
            </a:extLst>
          </p:cNvPr>
          <p:cNvSpPr/>
          <p:nvPr/>
        </p:nvSpPr>
        <p:spPr bwMode="auto">
          <a:xfrm>
            <a:off x="588263" y="2696761"/>
            <a:ext cx="3092688" cy="22341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Users, Groups, Organizations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Outlook</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SharePoint</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OneDrive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Teams</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Planner</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Excel</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OneNote</a:t>
            </a:r>
            <a:endParaRPr kumimoji="0" lang="en-US" sz="18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7E364681-54BA-4CC1-9543-CE4CF33E1594}"/>
              </a:ext>
            </a:extLst>
          </p:cNvPr>
          <p:cNvSpPr/>
          <p:nvPr/>
        </p:nvSpPr>
        <p:spPr bwMode="auto">
          <a:xfrm>
            <a:off x="4495323" y="2751418"/>
            <a:ext cx="1967522" cy="185051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Activities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Device Relay </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Commands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Notifications</a:t>
            </a:r>
          </a:p>
        </p:txBody>
      </p:sp>
      <p:sp>
        <p:nvSpPr>
          <p:cNvPr id="8" name="Rectangle 7">
            <a:extLst>
              <a:ext uri="{FF2B5EF4-FFF2-40B4-BE49-F238E27FC236}">
                <a16:creationId xmlns:a16="http://schemas.microsoft.com/office/drawing/2014/main" id="{E736F33D-00CE-449D-B5B7-1F32325B1DE1}"/>
              </a:ext>
            </a:extLst>
          </p:cNvPr>
          <p:cNvSpPr/>
          <p:nvPr/>
        </p:nvSpPr>
        <p:spPr bwMode="auto">
          <a:xfrm>
            <a:off x="7913420" y="2751416"/>
            <a:ext cx="3185504" cy="16391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Azure AD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Intune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Identity Manager</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a:t>
            </a: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endParaRPr>
          </a:p>
        </p:txBody>
      </p:sp>
      <p:sp>
        <p:nvSpPr>
          <p:cNvPr id="10" name="Rectangle 9">
            <a:extLst>
              <a:ext uri="{FF2B5EF4-FFF2-40B4-BE49-F238E27FC236}">
                <a16:creationId xmlns:a16="http://schemas.microsoft.com/office/drawing/2014/main" id="{9C887E86-068F-4F7C-8007-C097C47A0EF8}"/>
              </a:ext>
            </a:extLst>
          </p:cNvPr>
          <p:cNvSpPr/>
          <p:nvPr/>
        </p:nvSpPr>
        <p:spPr bwMode="auto">
          <a:xfrm>
            <a:off x="479316" y="5115851"/>
            <a:ext cx="226408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Mail, Calendar,  </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Contacts and Tasks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Sites and Lists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Drives and Files</a:t>
            </a:r>
          </a:p>
        </p:txBody>
      </p:sp>
      <p:sp>
        <p:nvSpPr>
          <p:cNvPr id="11" name="Rectangle 10">
            <a:extLst>
              <a:ext uri="{FF2B5EF4-FFF2-40B4-BE49-F238E27FC236}">
                <a16:creationId xmlns:a16="http://schemas.microsoft.com/office/drawing/2014/main" id="{197C4FDA-1EF6-4927-872A-D6E4C8C88E22}"/>
              </a:ext>
            </a:extLst>
          </p:cNvPr>
          <p:cNvSpPr/>
          <p:nvPr/>
        </p:nvSpPr>
        <p:spPr>
          <a:xfrm>
            <a:off x="3112792" y="5115851"/>
            <a:ext cx="1967522"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Channels, Messages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Tasks and Plans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Spreadsheets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Notes, and more…</a:t>
            </a:r>
          </a:p>
        </p:txBody>
      </p:sp>
      <p:sp>
        <p:nvSpPr>
          <p:cNvPr id="12" name="Rectangle 11">
            <a:extLst>
              <a:ext uri="{FF2B5EF4-FFF2-40B4-BE49-F238E27FC236}">
                <a16:creationId xmlns:a16="http://schemas.microsoft.com/office/drawing/2014/main" id="{D27D6B41-730A-4193-840B-DFFEADADA180}"/>
              </a:ext>
            </a:extLst>
          </p:cNvPr>
          <p:cNvSpPr/>
          <p:nvPr/>
        </p:nvSpPr>
        <p:spPr>
          <a:xfrm>
            <a:off x="5449703" y="5115851"/>
            <a:ext cx="206899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Identity Management</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Access Control</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Synchronization</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mn-cs"/>
              </a:rPr>
              <a:t>Domains</a:t>
            </a:r>
          </a:p>
        </p:txBody>
      </p:sp>
      <p:sp>
        <p:nvSpPr>
          <p:cNvPr id="13" name="Rectangle 12">
            <a:extLst>
              <a:ext uri="{FF2B5EF4-FFF2-40B4-BE49-F238E27FC236}">
                <a16:creationId xmlns:a16="http://schemas.microsoft.com/office/drawing/2014/main" id="{49C613C8-45A6-495F-9E37-491FC4C20B6C}"/>
              </a:ext>
            </a:extLst>
          </p:cNvPr>
          <p:cNvSpPr/>
          <p:nvPr/>
        </p:nvSpPr>
        <p:spPr>
          <a:xfrm>
            <a:off x="7888089" y="5115851"/>
            <a:ext cx="2438681" cy="1446550"/>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Administrative Units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Applications and Devices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 </a:t>
            </a:r>
          </a:p>
        </p:txBody>
      </p:sp>
      <p:sp>
        <p:nvSpPr>
          <p:cNvPr id="14" name="Rectangle 13">
            <a:extLst>
              <a:ext uri="{FF2B5EF4-FFF2-40B4-BE49-F238E27FC236}">
                <a16:creationId xmlns:a16="http://schemas.microsoft.com/office/drawing/2014/main" id="{F095E92A-49F7-4461-A9CE-B416C97F0B6C}"/>
              </a:ext>
            </a:extLst>
          </p:cNvPr>
          <p:cNvSpPr/>
          <p:nvPr/>
        </p:nvSpPr>
        <p:spPr>
          <a:xfrm>
            <a:off x="10696160" y="5115851"/>
            <a:ext cx="1324703" cy="1077218"/>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Alerts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Policies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and more…</a:t>
            </a:r>
          </a:p>
        </p:txBody>
      </p:sp>
      <p:sp>
        <p:nvSpPr>
          <p:cNvPr id="15" name="Rectangle 14">
            <a:extLst>
              <a:ext uri="{FF2B5EF4-FFF2-40B4-BE49-F238E27FC236}">
                <a16:creationId xmlns:a16="http://schemas.microsoft.com/office/drawing/2014/main" id="{99E88B8E-D9D1-40E8-A8EE-48E3F8E8C9E2}"/>
              </a:ext>
            </a:extLst>
          </p:cNvPr>
          <p:cNvSpPr/>
          <p:nvPr/>
        </p:nvSpPr>
        <p:spPr>
          <a:xfrm>
            <a:off x="584433" y="2351307"/>
            <a:ext cx="1284967"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Segoe UI" pitchFamily="34" charset="0"/>
                <a:cs typeface="Segoe UI" pitchFamily="34" charset="0"/>
              </a:rPr>
              <a:t>Office 365</a:t>
            </a:r>
          </a:p>
        </p:txBody>
      </p:sp>
      <p:sp>
        <p:nvSpPr>
          <p:cNvPr id="16" name="Rectangle 15">
            <a:extLst>
              <a:ext uri="{FF2B5EF4-FFF2-40B4-BE49-F238E27FC236}">
                <a16:creationId xmlns:a16="http://schemas.microsoft.com/office/drawing/2014/main" id="{4C697C76-6132-49E3-BBAF-6F95C260D78A}"/>
              </a:ext>
            </a:extLst>
          </p:cNvPr>
          <p:cNvSpPr/>
          <p:nvPr/>
        </p:nvSpPr>
        <p:spPr>
          <a:xfrm>
            <a:off x="4495323" y="2353449"/>
            <a:ext cx="1485343"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Windows 10</a:t>
            </a:r>
          </a:p>
        </p:txBody>
      </p:sp>
      <p:sp>
        <p:nvSpPr>
          <p:cNvPr id="17" name="Rectangle 16">
            <a:extLst>
              <a:ext uri="{FF2B5EF4-FFF2-40B4-BE49-F238E27FC236}">
                <a16:creationId xmlns:a16="http://schemas.microsoft.com/office/drawing/2014/main" id="{D4EC0DEC-45D8-4272-AD92-26AD00B5D955}"/>
              </a:ext>
            </a:extLst>
          </p:cNvPr>
          <p:cNvSpPr/>
          <p:nvPr/>
        </p:nvSpPr>
        <p:spPr>
          <a:xfrm>
            <a:off x="7913420" y="2368317"/>
            <a:ext cx="3640868"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Enterprise Mobility + Security</a:t>
            </a:r>
          </a:p>
        </p:txBody>
      </p:sp>
      <p:sp>
        <p:nvSpPr>
          <p:cNvPr id="18" name="Rounded Rectangle 13">
            <a:extLst>
              <a:ext uri="{FF2B5EF4-FFF2-40B4-BE49-F238E27FC236}">
                <a16:creationId xmlns:a16="http://schemas.microsoft.com/office/drawing/2014/main" id="{6E548463-53D4-4DF1-9F68-DEF6CBA18AFE}"/>
              </a:ext>
            </a:extLst>
          </p:cNvPr>
          <p:cNvSpPr/>
          <p:nvPr/>
        </p:nvSpPr>
        <p:spPr>
          <a:xfrm>
            <a:off x="4006924" y="1768772"/>
            <a:ext cx="4232033"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https://graph.microsoft.com</a:t>
            </a:r>
          </a:p>
        </p:txBody>
      </p:sp>
      <p:cxnSp>
        <p:nvCxnSpPr>
          <p:cNvPr id="19" name="Straight Connector 18">
            <a:extLst>
              <a:ext uri="{FF2B5EF4-FFF2-40B4-BE49-F238E27FC236}">
                <a16:creationId xmlns:a16="http://schemas.microsoft.com/office/drawing/2014/main" id="{A2E1D137-6EE2-47CC-9F7C-2613EE76B7B8}"/>
              </a:ext>
            </a:extLst>
          </p:cNvPr>
          <p:cNvCxnSpPr>
            <a:cxnSpLocks/>
          </p:cNvCxnSpPr>
          <p:nvPr/>
        </p:nvCxnSpPr>
        <p:spPr>
          <a:xfrm>
            <a:off x="331732" y="5043340"/>
            <a:ext cx="11442346" cy="0"/>
          </a:xfrm>
          <a:prstGeom prst="line">
            <a:avLst/>
          </a:prstGeom>
          <a:ln w="25400">
            <a:solidFill>
              <a:srgbClr val="CACACA"/>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7BD3C4F0-FD90-4CD6-AB9B-26C7514AD023}"/>
              </a:ext>
            </a:extLst>
          </p:cNvPr>
          <p:cNvGrpSpPr/>
          <p:nvPr/>
        </p:nvGrpSpPr>
        <p:grpSpPr>
          <a:xfrm>
            <a:off x="9884126" y="204396"/>
            <a:ext cx="2286535" cy="1017960"/>
            <a:chOff x="3304018" y="2780779"/>
            <a:chExt cx="5395428" cy="2402032"/>
          </a:xfrm>
        </p:grpSpPr>
        <p:pic>
          <p:nvPicPr>
            <p:cNvPr id="21" name="Picture 20">
              <a:extLst>
                <a:ext uri="{FF2B5EF4-FFF2-40B4-BE49-F238E27FC236}">
                  <a16:creationId xmlns:a16="http://schemas.microsoft.com/office/drawing/2014/main" id="{5B823ADD-A098-40D9-9B6D-D976EABD3435}"/>
                </a:ext>
              </a:extLst>
            </p:cNvPr>
            <p:cNvPicPr>
              <a:picLocks noChangeAspect="1"/>
            </p:cNvPicPr>
            <p:nvPr/>
          </p:nvPicPr>
          <p:blipFill>
            <a:blip r:embed="rId6"/>
            <a:stretch>
              <a:fillRect/>
            </a:stretch>
          </p:blipFill>
          <p:spPr>
            <a:xfrm>
              <a:off x="3304018" y="2780779"/>
              <a:ext cx="5395428" cy="2402032"/>
            </a:xfrm>
            <a:prstGeom prst="rect">
              <a:avLst/>
            </a:prstGeom>
          </p:spPr>
        </p:pic>
        <p:grpSp>
          <p:nvGrpSpPr>
            <p:cNvPr id="22" name="Group 21">
              <a:extLst>
                <a:ext uri="{FF2B5EF4-FFF2-40B4-BE49-F238E27FC236}">
                  <a16:creationId xmlns:a16="http://schemas.microsoft.com/office/drawing/2014/main" id="{78DBACEA-519B-4851-8B4D-955BEB37E8B1}"/>
                </a:ext>
              </a:extLst>
            </p:cNvPr>
            <p:cNvGrpSpPr/>
            <p:nvPr/>
          </p:nvGrpSpPr>
          <p:grpSpPr>
            <a:xfrm>
              <a:off x="5528267" y="3400738"/>
              <a:ext cx="1107203" cy="1107203"/>
              <a:chOff x="5586882" y="3450725"/>
              <a:chExt cx="1097280" cy="1097280"/>
            </a:xfrm>
          </p:grpSpPr>
          <p:sp>
            <p:nvSpPr>
              <p:cNvPr id="23" name="Oval 22">
                <a:extLst>
                  <a:ext uri="{FF2B5EF4-FFF2-40B4-BE49-F238E27FC236}">
                    <a16:creationId xmlns:a16="http://schemas.microsoft.com/office/drawing/2014/main" id="{81F3D87E-7CD3-4418-A515-EB9128E3DDC3}"/>
                  </a:ext>
                </a:extLst>
              </p:cNvPr>
              <p:cNvSpPr/>
              <p:nvPr/>
            </p:nvSpPr>
            <p:spPr bwMode="auto">
              <a:xfrm>
                <a:off x="5586882" y="3450725"/>
                <a:ext cx="1097280" cy="1097280"/>
              </a:xfrm>
              <a:prstGeom prst="ellipse">
                <a:avLst/>
              </a:prstGeom>
              <a:solidFill>
                <a:srgbClr val="FF0000"/>
              </a:solidFill>
              <a:ln w="12700" cap="flat" cmpd="sng" algn="ctr">
                <a:noFill/>
                <a:prstDash val="solid"/>
                <a:headEnd type="none" w="med" len="med"/>
                <a:tailEnd type="none" w="med" len="med"/>
              </a:ln>
              <a:effectLst/>
            </p:spPr>
            <p:txBody>
              <a:bodyPr rot="0" spcFirstLastPara="0" vert="horz" wrap="square" lIns="0" tIns="45700" rIns="0" bIns="4570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357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0000"/>
                  </a:solidFill>
                  <a:effectLst/>
                  <a:uLnTx/>
                  <a:uFillTx/>
                  <a:latin typeface="Segoe UI Semilight"/>
                  <a:ea typeface="+mn-ea"/>
                  <a:cs typeface="+mn-cs"/>
                </a:endParaRPr>
              </a:p>
            </p:txBody>
          </p:sp>
          <p:sp>
            <p:nvSpPr>
              <p:cNvPr id="24" name="Freeform 5">
                <a:extLst>
                  <a:ext uri="{FF2B5EF4-FFF2-40B4-BE49-F238E27FC236}">
                    <a16:creationId xmlns:a16="http://schemas.microsoft.com/office/drawing/2014/main" id="{B2947223-3C0F-4CD5-80FA-9464120F90F0}"/>
                  </a:ext>
                </a:extLst>
              </p:cNvPr>
              <p:cNvSpPr>
                <a:spLocks noEditPoints="1"/>
              </p:cNvSpPr>
              <p:nvPr/>
            </p:nvSpPr>
            <p:spPr bwMode="auto">
              <a:xfrm>
                <a:off x="5922617" y="3730888"/>
                <a:ext cx="425810" cy="475534"/>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rgbClr val="FF0000"/>
              </a:solidFill>
              <a:ln w="25400" cap="flat">
                <a:solidFill>
                  <a:srgbClr val="FFFFFF"/>
                </a:solidFill>
                <a:prstDash val="solid"/>
                <a:miter lim="800000"/>
                <a:headEnd/>
                <a:tailEnd/>
              </a:ln>
            </p:spPr>
            <p:txBody>
              <a:bodyPr vert="horz" wrap="square" lIns="89604" tIns="44802" rIns="89604" bIns="44802"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3841"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0000"/>
                  </a:solidFill>
                  <a:effectLst/>
                  <a:uLnTx/>
                  <a:uFillTx/>
                  <a:latin typeface="Segoe UI Semilight"/>
                  <a:ea typeface="+mn-ea"/>
                  <a:cs typeface="+mn-cs"/>
                </a:endParaRPr>
              </a:p>
            </p:txBody>
          </p:sp>
        </p:grpSp>
      </p:grpSp>
    </p:spTree>
    <p:extLst>
      <p:ext uri="{BB962C8B-B14F-4D97-AF65-F5344CB8AC3E}">
        <p14:creationId xmlns:p14="http://schemas.microsoft.com/office/powerpoint/2010/main" val="8180315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500"/>
                                        <p:tgtEl>
                                          <p:spTgt spid="4"/>
                                        </p:tgtEl>
                                      </p:cBhvr>
                                    </p:animEffect>
                                  </p:childTnLst>
                                </p:cTn>
                              </p:par>
                              <p:par>
                                <p:cTn id="17" presetID="16" presetClass="entr" presetSubtype="37"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outVertical)">
                                      <p:cBhvr>
                                        <p:cTn id="19" dur="500"/>
                                        <p:tgtEl>
                                          <p:spTgt spid="3"/>
                                        </p:tgtEl>
                                      </p:cBhvr>
                                    </p:animEffect>
                                  </p:childTnLst>
                                </p:cTn>
                              </p:par>
                              <p:par>
                                <p:cTn id="20" presetID="16" presetClass="entr" presetSubtype="37" fill="hold" grpId="0" nodeType="withEffect">
                                  <p:stCondLst>
                                    <p:cond delay="25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500"/>
                                        <p:tgtEl>
                                          <p:spTgt spid="18"/>
                                        </p:tgtEl>
                                      </p:cBhvr>
                                    </p:animEffect>
                                  </p:childTnLst>
                                </p:cTn>
                              </p:par>
                            </p:childTnLst>
                          </p:cTn>
                        </p:par>
                        <p:par>
                          <p:cTn id="23" fill="hold">
                            <p:stCondLst>
                              <p:cond delay="750"/>
                            </p:stCondLst>
                            <p:childTnLst>
                              <p:par>
                                <p:cTn id="24" presetID="1" presetClass="entr" presetSubtype="0" fill="hold" grpId="0" nodeType="afterEffect">
                                  <p:stCondLst>
                                    <p:cond delay="1000"/>
                                  </p:stCondLst>
                                  <p:childTnLst>
                                    <p:set>
                                      <p:cBhvr>
                                        <p:cTn id="25" dur="1" fill="hold">
                                          <p:stCondLst>
                                            <p:cond delay="0"/>
                                          </p:stCondLst>
                                        </p:cTn>
                                        <p:tgtEl>
                                          <p:spTgt spid="10"/>
                                        </p:tgtEl>
                                        <p:attrNameLst>
                                          <p:attrName>style.visibility</p:attrName>
                                        </p:attrNameLst>
                                      </p:cBhvr>
                                      <p:to>
                                        <p:strVal val="visible"/>
                                      </p:to>
                                    </p:set>
                                  </p:childTnLst>
                                </p:cTn>
                              </p:par>
                              <p:par>
                                <p:cTn id="26" presetID="6" presetClass="emph" presetSubtype="0" accel="100000" autoRev="1" fill="hold" grpId="1" nodeType="withEffect">
                                  <p:stCondLst>
                                    <p:cond delay="250"/>
                                  </p:stCondLst>
                                  <p:childTnLst>
                                    <p:animScale>
                                      <p:cBhvr>
                                        <p:cTn id="27" dur="750" fill="hold"/>
                                        <p:tgtEl>
                                          <p:spTgt spid="10"/>
                                        </p:tgtEl>
                                      </p:cBhvr>
                                      <p:by x="10000" y="10000"/>
                                    </p:animScale>
                                  </p:childTnLst>
                                </p:cTn>
                              </p:par>
                              <p:par>
                                <p:cTn id="28" presetID="42" presetClass="path" presetSubtype="0" accel="100000" autoRev="1" fill="hold" grpId="2" nodeType="withEffect">
                                  <p:stCondLst>
                                    <p:cond delay="250"/>
                                  </p:stCondLst>
                                  <p:childTnLst>
                                    <p:animMotion origin="layout" path="M -1.45833E-6 -4.07407E-6 L -0.03919 -0.30972 " pathEditMode="relative" rAng="0" ptsTypes="AA">
                                      <p:cBhvr>
                                        <p:cTn id="29" dur="750" fill="hold"/>
                                        <p:tgtEl>
                                          <p:spTgt spid="10"/>
                                        </p:tgtEl>
                                        <p:attrNameLst>
                                          <p:attrName>ppt_x</p:attrName>
                                          <p:attrName>ppt_y</p:attrName>
                                        </p:attrNameLst>
                                      </p:cBhvr>
                                      <p:rCtr x="-1966" y="-15486"/>
                                    </p:animMotion>
                                  </p:childTnLst>
                                </p:cTn>
                              </p:par>
                              <p:par>
                                <p:cTn id="30" presetID="1" presetClass="entr" presetSubtype="0" fill="hold" grpId="0" nodeType="withEffect">
                                  <p:stCondLst>
                                    <p:cond delay="1000"/>
                                  </p:stCondLst>
                                  <p:childTnLst>
                                    <p:set>
                                      <p:cBhvr>
                                        <p:cTn id="31" dur="1" fill="hold">
                                          <p:stCondLst>
                                            <p:cond delay="0"/>
                                          </p:stCondLst>
                                        </p:cTn>
                                        <p:tgtEl>
                                          <p:spTgt spid="11"/>
                                        </p:tgtEl>
                                        <p:attrNameLst>
                                          <p:attrName>style.visibility</p:attrName>
                                        </p:attrNameLst>
                                      </p:cBhvr>
                                      <p:to>
                                        <p:strVal val="visible"/>
                                      </p:to>
                                    </p:set>
                                  </p:childTnLst>
                                </p:cTn>
                              </p:par>
                              <p:par>
                                <p:cTn id="32" presetID="6" presetClass="emph" presetSubtype="0" accel="100000" autoRev="1" fill="hold" grpId="1" nodeType="withEffect">
                                  <p:stCondLst>
                                    <p:cond delay="250"/>
                                  </p:stCondLst>
                                  <p:childTnLst>
                                    <p:animScale>
                                      <p:cBhvr>
                                        <p:cTn id="33" dur="750" fill="hold"/>
                                        <p:tgtEl>
                                          <p:spTgt spid="11"/>
                                        </p:tgtEl>
                                      </p:cBhvr>
                                      <p:by x="10000" y="10000"/>
                                    </p:animScale>
                                  </p:childTnLst>
                                </p:cTn>
                              </p:par>
                              <p:par>
                                <p:cTn id="34" presetID="42" presetClass="path" presetSubtype="0" accel="100000" autoRev="1" fill="hold" grpId="2" nodeType="withEffect">
                                  <p:stCondLst>
                                    <p:cond delay="250"/>
                                  </p:stCondLst>
                                  <p:childTnLst>
                                    <p:animMotion origin="layout" path="M 2.5E-6 -4.07407E-6 L -0.22175 -0.31319 " pathEditMode="relative" rAng="0" ptsTypes="AA">
                                      <p:cBhvr>
                                        <p:cTn id="35" dur="750" fill="hold"/>
                                        <p:tgtEl>
                                          <p:spTgt spid="11"/>
                                        </p:tgtEl>
                                        <p:attrNameLst>
                                          <p:attrName>ppt_x</p:attrName>
                                          <p:attrName>ppt_y</p:attrName>
                                        </p:attrNameLst>
                                      </p:cBhvr>
                                      <p:rCtr x="-11094" y="-15671"/>
                                    </p:animMotion>
                                  </p:childTnLst>
                                </p:cTn>
                              </p:par>
                              <p:par>
                                <p:cTn id="36" presetID="1" presetClass="entr" presetSubtype="0" fill="hold" grpId="0" nodeType="withEffect">
                                  <p:stCondLst>
                                    <p:cond delay="1000"/>
                                  </p:stCondLst>
                                  <p:childTnLst>
                                    <p:set>
                                      <p:cBhvr>
                                        <p:cTn id="37" dur="1" fill="hold">
                                          <p:stCondLst>
                                            <p:cond delay="0"/>
                                          </p:stCondLst>
                                        </p:cTn>
                                        <p:tgtEl>
                                          <p:spTgt spid="12"/>
                                        </p:tgtEl>
                                        <p:attrNameLst>
                                          <p:attrName>style.visibility</p:attrName>
                                        </p:attrNameLst>
                                      </p:cBhvr>
                                      <p:to>
                                        <p:strVal val="visible"/>
                                      </p:to>
                                    </p:set>
                                  </p:childTnLst>
                                </p:cTn>
                              </p:par>
                              <p:par>
                                <p:cTn id="38" presetID="6" presetClass="emph" presetSubtype="0" accel="100000" autoRev="1" fill="hold" grpId="1" nodeType="withEffect">
                                  <p:stCondLst>
                                    <p:cond delay="250"/>
                                  </p:stCondLst>
                                  <p:childTnLst>
                                    <p:animScale>
                                      <p:cBhvr>
                                        <p:cTn id="39" dur="750" fill="hold"/>
                                        <p:tgtEl>
                                          <p:spTgt spid="12"/>
                                        </p:tgtEl>
                                      </p:cBhvr>
                                      <p:by x="10000" y="10000"/>
                                    </p:animScale>
                                  </p:childTnLst>
                                </p:cTn>
                              </p:par>
                              <p:par>
                                <p:cTn id="40" presetID="42" presetClass="path" presetSubtype="0" accel="100000" autoRev="1" fill="hold" grpId="2" nodeType="withEffect">
                                  <p:stCondLst>
                                    <p:cond delay="250"/>
                                  </p:stCondLst>
                                  <p:childTnLst>
                                    <p:animMotion origin="layout" path="M -8.33333E-7 -4.07407E-6 L 0.16875 -0.37662 " pathEditMode="relative" rAng="0" ptsTypes="AA">
                                      <p:cBhvr>
                                        <p:cTn id="41" dur="750" fill="hold"/>
                                        <p:tgtEl>
                                          <p:spTgt spid="12"/>
                                        </p:tgtEl>
                                        <p:attrNameLst>
                                          <p:attrName>ppt_x</p:attrName>
                                          <p:attrName>ppt_y</p:attrName>
                                        </p:attrNameLst>
                                      </p:cBhvr>
                                      <p:rCtr x="8438" y="-18843"/>
                                    </p:animMotion>
                                  </p:childTnLst>
                                </p:cTn>
                              </p:par>
                              <p:par>
                                <p:cTn id="42" presetID="1" presetClass="entr" presetSubtype="0" fill="hold" grpId="0" nodeType="withEffect">
                                  <p:stCondLst>
                                    <p:cond delay="1000"/>
                                  </p:stCondLst>
                                  <p:childTnLst>
                                    <p:set>
                                      <p:cBhvr>
                                        <p:cTn id="43" dur="1" fill="hold">
                                          <p:stCondLst>
                                            <p:cond delay="0"/>
                                          </p:stCondLst>
                                        </p:cTn>
                                        <p:tgtEl>
                                          <p:spTgt spid="13"/>
                                        </p:tgtEl>
                                        <p:attrNameLst>
                                          <p:attrName>style.visibility</p:attrName>
                                        </p:attrNameLst>
                                      </p:cBhvr>
                                      <p:to>
                                        <p:strVal val="visible"/>
                                      </p:to>
                                    </p:set>
                                  </p:childTnLst>
                                </p:cTn>
                              </p:par>
                              <p:par>
                                <p:cTn id="44" presetID="6" presetClass="emph" presetSubtype="0" accel="100000" autoRev="1" fill="hold" grpId="1" nodeType="withEffect">
                                  <p:stCondLst>
                                    <p:cond delay="250"/>
                                  </p:stCondLst>
                                  <p:childTnLst>
                                    <p:animScale>
                                      <p:cBhvr>
                                        <p:cTn id="45" dur="750" fill="hold"/>
                                        <p:tgtEl>
                                          <p:spTgt spid="13"/>
                                        </p:tgtEl>
                                      </p:cBhvr>
                                      <p:by x="10000" y="10000"/>
                                    </p:animScale>
                                  </p:childTnLst>
                                </p:cTn>
                              </p:par>
                              <p:par>
                                <p:cTn id="46" presetID="42" presetClass="path" presetSubtype="0" accel="100000" autoRev="1" fill="hold" grpId="2" nodeType="withEffect">
                                  <p:stCondLst>
                                    <p:cond delay="250"/>
                                  </p:stCondLst>
                                  <p:childTnLst>
                                    <p:animMotion origin="layout" path="M 4.79167E-6 1.11111E-6 L -0.02292 -0.35741 " pathEditMode="relative" rAng="0" ptsTypes="AA">
                                      <p:cBhvr>
                                        <p:cTn id="47" dur="750" fill="hold"/>
                                        <p:tgtEl>
                                          <p:spTgt spid="13"/>
                                        </p:tgtEl>
                                        <p:attrNameLst>
                                          <p:attrName>ppt_x</p:attrName>
                                          <p:attrName>ppt_y</p:attrName>
                                        </p:attrNameLst>
                                      </p:cBhvr>
                                      <p:rCtr x="-1146" y="-17870"/>
                                    </p:animMotion>
                                  </p:childTnLst>
                                </p:cTn>
                              </p:par>
                              <p:par>
                                <p:cTn id="48" presetID="1" presetClass="entr" presetSubtype="0" fill="hold" grpId="0" nodeType="withEffect">
                                  <p:stCondLst>
                                    <p:cond delay="1000"/>
                                  </p:stCondLst>
                                  <p:childTnLst>
                                    <p:set>
                                      <p:cBhvr>
                                        <p:cTn id="49" dur="1" fill="hold">
                                          <p:stCondLst>
                                            <p:cond delay="0"/>
                                          </p:stCondLst>
                                        </p:cTn>
                                        <p:tgtEl>
                                          <p:spTgt spid="14"/>
                                        </p:tgtEl>
                                        <p:attrNameLst>
                                          <p:attrName>style.visibility</p:attrName>
                                        </p:attrNameLst>
                                      </p:cBhvr>
                                      <p:to>
                                        <p:strVal val="visible"/>
                                      </p:to>
                                    </p:set>
                                  </p:childTnLst>
                                </p:cTn>
                              </p:par>
                              <p:par>
                                <p:cTn id="50" presetID="6" presetClass="emph" presetSubtype="0" accel="100000" autoRev="1" fill="hold" grpId="1" nodeType="withEffect">
                                  <p:stCondLst>
                                    <p:cond delay="250"/>
                                  </p:stCondLst>
                                  <p:childTnLst>
                                    <p:animScale>
                                      <p:cBhvr>
                                        <p:cTn id="51" dur="750" fill="hold"/>
                                        <p:tgtEl>
                                          <p:spTgt spid="14"/>
                                        </p:tgtEl>
                                      </p:cBhvr>
                                      <p:by x="10000" y="10000"/>
                                    </p:animScale>
                                  </p:childTnLst>
                                </p:cTn>
                              </p:par>
                              <p:par>
                                <p:cTn id="52" presetID="42" presetClass="path" presetSubtype="0" accel="100000" autoRev="1" fill="hold" grpId="2" nodeType="withEffect">
                                  <p:stCondLst>
                                    <p:cond delay="250"/>
                                  </p:stCondLst>
                                  <p:childTnLst>
                                    <p:animMotion origin="layout" path="M -6.25E-7 2.96296E-6 L -0.16966 -0.34144 " pathEditMode="relative" rAng="0" ptsTypes="AA">
                                      <p:cBhvr>
                                        <p:cTn id="53" dur="750" fill="hold"/>
                                        <p:tgtEl>
                                          <p:spTgt spid="14"/>
                                        </p:tgtEl>
                                        <p:attrNameLst>
                                          <p:attrName>ppt_x</p:attrName>
                                          <p:attrName>ppt_y</p:attrName>
                                        </p:attrNameLst>
                                      </p:cBhvr>
                                      <p:rCtr x="-8490" y="-17083"/>
                                    </p:animMotion>
                                  </p:childTnLst>
                                </p:cTn>
                              </p:par>
                              <p:par>
                                <p:cTn id="54" presetID="10" presetClass="entr" presetSubtype="0" fill="hold" nodeType="withEffect">
                                  <p:stCondLst>
                                    <p:cond delay="25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8" grpId="0"/>
      <p:bldP spid="10" grpId="0"/>
      <p:bldP spid="10" grpId="1"/>
      <p:bldP spid="10" grpId="2"/>
      <p:bldP spid="11" grpId="0"/>
      <p:bldP spid="11" grpId="1"/>
      <p:bldP spid="11" grpId="2"/>
      <p:bldP spid="12" grpId="0"/>
      <p:bldP spid="12" grpId="1"/>
      <p:bldP spid="12" grpId="2"/>
      <p:bldP spid="13" grpId="0"/>
      <p:bldP spid="13" grpId="1"/>
      <p:bldP spid="13" grpId="2"/>
      <p:bldP spid="14" grpId="0"/>
      <p:bldP spid="14" grpId="1"/>
      <p:bldP spid="14" grpId="2"/>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Microsoft Graph, gateway to Microsoft 365</a:t>
            </a:r>
          </a:p>
        </p:txBody>
      </p:sp>
      <p:sp>
        <p:nvSpPr>
          <p:cNvPr id="3" name="Text Placeholder 2"/>
          <p:cNvSpPr>
            <a:spLocks noGrp="1"/>
          </p:cNvSpPr>
          <p:nvPr>
            <p:ph type="body" sz="quarter" idx="10"/>
          </p:nvPr>
        </p:nvSpPr>
        <p:spPr>
          <a:xfrm>
            <a:off x="465138" y="1919804"/>
            <a:ext cx="11533187" cy="2597634"/>
          </a:xfrm>
        </p:spPr>
        <p:txBody>
          <a:bodyPr/>
          <a:lstStyle/>
          <a:p>
            <a:r>
              <a:rPr lang="en-US" sz="2400" dirty="0"/>
              <a:t>Single resource that proxies multiple Microsoft services</a:t>
            </a:r>
          </a:p>
          <a:p>
            <a:endParaRPr lang="en-US" sz="2400" dirty="0"/>
          </a:p>
          <a:p>
            <a:r>
              <a:rPr lang="en-US" sz="2400" dirty="0"/>
              <a:t>Simplifies token acquisition and management</a:t>
            </a:r>
          </a:p>
          <a:p>
            <a:endParaRPr lang="en-US" sz="2400" dirty="0"/>
          </a:p>
          <a:p>
            <a:r>
              <a:rPr lang="en-US" sz="2400" dirty="0"/>
              <a:t>Eliminates the need to traditional discovery (using “me” and “</a:t>
            </a:r>
            <a:r>
              <a:rPr lang="en-US" sz="2400" dirty="0" err="1"/>
              <a:t>myorganization</a:t>
            </a:r>
            <a:r>
              <a:rPr lang="en-US" sz="2400" dirty="0"/>
              <a:t>”)</a:t>
            </a:r>
          </a:p>
          <a:p>
            <a:endParaRPr lang="en-US" sz="2400" dirty="0"/>
          </a:p>
          <a:p>
            <a:r>
              <a:rPr lang="en-US" sz="2400" dirty="0"/>
              <a:t>Allows for easy traversal of objects and relationships</a:t>
            </a:r>
          </a:p>
        </p:txBody>
      </p:sp>
    </p:spTree>
    <p:extLst>
      <p:ext uri="{BB962C8B-B14F-4D97-AF65-F5344CB8AC3E}">
        <p14:creationId xmlns:p14="http://schemas.microsoft.com/office/powerpoint/2010/main" val="151615716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7751F5-D70C-754E-ACCB-772BDE432EF5}"/>
              </a:ext>
            </a:extLst>
          </p:cNvPr>
          <p:cNvSpPr>
            <a:spLocks noGrp="1"/>
          </p:cNvSpPr>
          <p:nvPr>
            <p:ph type="title"/>
          </p:nvPr>
        </p:nvSpPr>
        <p:spPr/>
        <p:txBody>
          <a:bodyPr/>
          <a:lstStyle/>
          <a:p>
            <a:r>
              <a:rPr lang="en-US" dirty="0"/>
              <a:t>Accessing the Microsoft Graph</a:t>
            </a:r>
          </a:p>
        </p:txBody>
      </p:sp>
      <p:sp>
        <p:nvSpPr>
          <p:cNvPr id="3" name="Text Placeholder 2">
            <a:extLst>
              <a:ext uri="{FF2B5EF4-FFF2-40B4-BE49-F238E27FC236}">
                <a16:creationId xmlns:a16="http://schemas.microsoft.com/office/drawing/2014/main" id="{4B28995D-DCC6-1F4A-8663-58807449DAFA}"/>
              </a:ext>
            </a:extLst>
          </p:cNvPr>
          <p:cNvSpPr>
            <a:spLocks noGrp="1"/>
          </p:cNvSpPr>
          <p:nvPr>
            <p:ph type="body" sz="quarter" idx="10"/>
          </p:nvPr>
        </p:nvSpPr>
        <p:spPr>
          <a:xfrm>
            <a:off x="465138" y="1919804"/>
            <a:ext cx="11533187" cy="3631763"/>
          </a:xfrm>
        </p:spPr>
        <p:txBody>
          <a:bodyPr/>
          <a:lstStyle/>
          <a:p>
            <a:r>
              <a:rPr lang="en-US" dirty="0"/>
              <a:t>Direct REST API</a:t>
            </a:r>
          </a:p>
          <a:p>
            <a:pPr marL="342900" indent="-342900">
              <a:buFont typeface="Arial" panose="020B0604020202020204" pitchFamily="34" charset="0"/>
              <a:buChar char="•"/>
            </a:pPr>
            <a:r>
              <a:rPr lang="en-US" dirty="0"/>
              <a:t>Any platform</a:t>
            </a:r>
          </a:p>
          <a:p>
            <a:pPr marL="342900" indent="-342900">
              <a:buFont typeface="Arial" panose="020B0604020202020204" pitchFamily="34" charset="0"/>
              <a:buChar char="•"/>
            </a:pPr>
            <a:r>
              <a:rPr lang="en-US" dirty="0"/>
              <a:t>Any language</a:t>
            </a:r>
          </a:p>
          <a:p>
            <a:pPr marL="342900" indent="-342900">
              <a:buFont typeface="Arial" panose="020B0604020202020204" pitchFamily="34" charset="0"/>
              <a:buChar char="•"/>
            </a:pPr>
            <a:r>
              <a:rPr lang="en-US" dirty="0"/>
              <a:t>Any framework</a:t>
            </a:r>
          </a:p>
          <a:p>
            <a:endParaRPr lang="en-US" dirty="0"/>
          </a:p>
          <a:p>
            <a:r>
              <a:rPr lang="en-US" dirty="0"/>
              <a:t>Native SDKs</a:t>
            </a:r>
          </a:p>
          <a:p>
            <a:pPr marL="342900" indent="-342900">
              <a:buFont typeface="Arial" panose="020B0604020202020204" pitchFamily="34" charset="0"/>
              <a:buChar char="•"/>
            </a:pPr>
            <a:r>
              <a:rPr lang="en-US" dirty="0"/>
              <a:t>Utilize framework &amp; platform specific implementations</a:t>
            </a:r>
          </a:p>
          <a:p>
            <a:pPr marL="342900" indent="-342900">
              <a:buFont typeface="Arial" panose="020B0604020202020204" pitchFamily="34" charset="0"/>
              <a:buChar char="•"/>
            </a:pPr>
            <a:r>
              <a:rPr lang="en-US" dirty="0"/>
              <a:t>Abstracts the details of constructing &amp; processing REST requests over HTTP</a:t>
            </a:r>
          </a:p>
          <a:p>
            <a:pPr marL="342900" indent="-342900">
              <a:buFont typeface="Arial" panose="020B0604020202020204" pitchFamily="34" charset="0"/>
              <a:buChar char="•"/>
            </a:pPr>
            <a:r>
              <a:rPr lang="en-US" dirty="0"/>
              <a:t>.NET, iOS, Android, </a:t>
            </a:r>
            <a:r>
              <a:rPr lang="en-US" dirty="0" err="1"/>
              <a:t>PhP</a:t>
            </a:r>
            <a:r>
              <a:rPr lang="en-US" dirty="0"/>
              <a:t>, Ruby, JavaScript, etc.</a:t>
            </a:r>
          </a:p>
          <a:p>
            <a:endParaRPr lang="en-US" dirty="0"/>
          </a:p>
        </p:txBody>
      </p:sp>
    </p:spTree>
    <p:extLst>
      <p:ext uri="{BB962C8B-B14F-4D97-AF65-F5344CB8AC3E}">
        <p14:creationId xmlns:p14="http://schemas.microsoft.com/office/powerpoint/2010/main" val="193383667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639769-41C5-D04A-B092-D1E8EF759EA3}"/>
              </a:ext>
            </a:extLst>
          </p:cNvPr>
          <p:cNvSpPr>
            <a:spLocks noGrp="1"/>
          </p:cNvSpPr>
          <p:nvPr>
            <p:ph type="title"/>
          </p:nvPr>
        </p:nvSpPr>
        <p:spPr/>
        <p:txBody>
          <a:bodyPr/>
          <a:lstStyle/>
          <a:p>
            <a:r>
              <a:rPr lang="en-US" dirty="0"/>
              <a:t>Authentication Options</a:t>
            </a:r>
          </a:p>
        </p:txBody>
      </p:sp>
      <p:sp>
        <p:nvSpPr>
          <p:cNvPr id="5" name="Text Placeholder 4">
            <a:extLst>
              <a:ext uri="{FF2B5EF4-FFF2-40B4-BE49-F238E27FC236}">
                <a16:creationId xmlns:a16="http://schemas.microsoft.com/office/drawing/2014/main" id="{71C1175B-6513-2B44-9ECA-061B0E0F5783}"/>
              </a:ext>
            </a:extLst>
          </p:cNvPr>
          <p:cNvSpPr>
            <a:spLocks noGrp="1"/>
          </p:cNvSpPr>
          <p:nvPr>
            <p:ph type="body" sz="quarter" idx="10"/>
          </p:nvPr>
        </p:nvSpPr>
        <p:spPr>
          <a:xfrm>
            <a:off x="465138" y="1919804"/>
            <a:ext cx="11533187" cy="2154436"/>
          </a:xfrm>
        </p:spPr>
        <p:txBody>
          <a:bodyPr/>
          <a:lstStyle/>
          <a:p>
            <a:r>
              <a:rPr lang="en-US" sz="2400" b="1" dirty="0"/>
              <a:t>Azure AD only</a:t>
            </a:r>
          </a:p>
          <a:p>
            <a:r>
              <a:rPr lang="en-US" dirty="0"/>
              <a:t>Separate </a:t>
            </a:r>
            <a:r>
              <a:rPr lang="en-US" dirty="0" err="1"/>
              <a:t>auth</a:t>
            </a:r>
            <a:r>
              <a:rPr lang="en-US" dirty="0"/>
              <a:t> flow supports Azure AD accounts only</a:t>
            </a:r>
          </a:p>
          <a:p>
            <a:endParaRPr lang="en-US" dirty="0"/>
          </a:p>
          <a:p>
            <a:r>
              <a:rPr lang="en-US" sz="2400" b="1" dirty="0"/>
              <a:t>Azure AD and Microsoft Accounts</a:t>
            </a:r>
          </a:p>
          <a:p>
            <a:r>
              <a:rPr lang="en-US" dirty="0"/>
              <a:t>Converged </a:t>
            </a:r>
            <a:r>
              <a:rPr lang="en-US" dirty="0" err="1"/>
              <a:t>auth</a:t>
            </a:r>
            <a:r>
              <a:rPr lang="en-US" dirty="0"/>
              <a:t> flow supports Azure AD accounts and Microsoft accounts (</a:t>
            </a:r>
            <a:r>
              <a:rPr lang="en-US" dirty="0" err="1"/>
              <a:t>LiveID</a:t>
            </a:r>
            <a:r>
              <a:rPr lang="en-US" dirty="0"/>
              <a:t> - </a:t>
            </a:r>
            <a:r>
              <a:rPr lang="en-US" dirty="0" err="1"/>
              <a:t>hotmail.com</a:t>
            </a:r>
            <a:r>
              <a:rPr lang="en-US" dirty="0"/>
              <a:t>, etc.)</a:t>
            </a:r>
          </a:p>
          <a:p>
            <a:endParaRPr lang="en-US" dirty="0"/>
          </a:p>
        </p:txBody>
      </p:sp>
    </p:spTree>
    <p:extLst>
      <p:ext uri="{BB962C8B-B14F-4D97-AF65-F5344CB8AC3E}">
        <p14:creationId xmlns:p14="http://schemas.microsoft.com/office/powerpoint/2010/main" val="136899563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Microsoft Account + Azure AD</a:t>
            </a:r>
            <a:endParaRPr lang="en-US" dirty="0"/>
          </a:p>
        </p:txBody>
      </p:sp>
      <p:sp>
        <p:nvSpPr>
          <p:cNvPr id="5" name="Text Placeholder 4"/>
          <p:cNvSpPr>
            <a:spLocks noGrp="1"/>
          </p:cNvSpPr>
          <p:nvPr>
            <p:ph type="body" sz="quarter" idx="10"/>
          </p:nvPr>
        </p:nvSpPr>
        <p:spPr>
          <a:xfrm>
            <a:off x="465138" y="1919804"/>
            <a:ext cx="11533187" cy="3619452"/>
          </a:xfrm>
        </p:spPr>
        <p:txBody>
          <a:bodyPr/>
          <a:lstStyle/>
          <a:p>
            <a:r>
              <a:rPr lang="en-US" sz="2400" dirty="0"/>
              <a:t>Many apps want to sign users in from both Microsoft account and Azure AD</a:t>
            </a:r>
          </a:p>
          <a:p>
            <a:endParaRPr lang="en-US" sz="2400" dirty="0"/>
          </a:p>
          <a:p>
            <a:pPr lvl="1"/>
            <a:r>
              <a:rPr lang="en-US" sz="2000" dirty="0"/>
              <a:t>Single endpoint, OpenID Connect and OAuth 2.0</a:t>
            </a:r>
          </a:p>
          <a:p>
            <a:pPr lvl="1"/>
            <a:r>
              <a:rPr lang="en-US" sz="2000" dirty="0"/>
              <a:t>Single SDK</a:t>
            </a:r>
          </a:p>
          <a:p>
            <a:pPr lvl="1"/>
            <a:r>
              <a:rPr lang="en-US" sz="2000" dirty="0"/>
              <a:t>Single end user sign in experience</a:t>
            </a:r>
          </a:p>
          <a:p>
            <a:pPr lvl="1"/>
            <a:r>
              <a:rPr lang="en-US" sz="2000" dirty="0"/>
              <a:t>Single app registration experience</a:t>
            </a:r>
          </a:p>
          <a:p>
            <a:endParaRPr lang="en-US" sz="2400" dirty="0"/>
          </a:p>
          <a:p>
            <a:r>
              <a:rPr lang="en-US" sz="2400" dirty="0"/>
              <a:t>Works with Microsoft Graph </a:t>
            </a:r>
          </a:p>
          <a:p>
            <a:pPr lvl="1"/>
            <a:endParaRPr lang="en-US" sz="2400" dirty="0"/>
          </a:p>
          <a:p>
            <a:pPr lvl="1"/>
            <a:r>
              <a:rPr lang="en-US" sz="2000" dirty="0"/>
              <a:t>Single API endpoint, business and consumer data</a:t>
            </a:r>
          </a:p>
        </p:txBody>
      </p:sp>
    </p:spTree>
    <p:extLst>
      <p:ext uri="{BB962C8B-B14F-4D97-AF65-F5344CB8AC3E}">
        <p14:creationId xmlns:p14="http://schemas.microsoft.com/office/powerpoint/2010/main" val="12618298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06DD3A-4046-4C46-8646-FCE30AA71275}"/>
              </a:ext>
            </a:extLst>
          </p:cNvPr>
          <p:cNvSpPr>
            <a:spLocks noGrp="1"/>
          </p:cNvSpPr>
          <p:nvPr>
            <p:ph type="title"/>
          </p:nvPr>
        </p:nvSpPr>
        <p:spPr/>
        <p:txBody>
          <a:bodyPr/>
          <a:lstStyle/>
          <a:p>
            <a:r>
              <a:rPr lang="en-US" dirty="0"/>
              <a:t>Why integrate with OneDrive file storage in the cloud?</a:t>
            </a:r>
          </a:p>
        </p:txBody>
      </p:sp>
      <p:sp>
        <p:nvSpPr>
          <p:cNvPr id="4" name="Text Placeholder 3">
            <a:extLst>
              <a:ext uri="{FF2B5EF4-FFF2-40B4-BE49-F238E27FC236}">
                <a16:creationId xmlns:a16="http://schemas.microsoft.com/office/drawing/2014/main" id="{EFFF7ED8-D63B-C143-AB99-74297FAE56E4}"/>
              </a:ext>
            </a:extLst>
          </p:cNvPr>
          <p:cNvSpPr>
            <a:spLocks noGrp="1"/>
          </p:cNvSpPr>
          <p:nvPr>
            <p:ph type="body" sz="quarter" idx="10"/>
          </p:nvPr>
        </p:nvSpPr>
        <p:spPr>
          <a:xfrm>
            <a:off x="465138" y="1919804"/>
            <a:ext cx="11533187" cy="4370427"/>
          </a:xfrm>
        </p:spPr>
        <p:txBody>
          <a:bodyPr/>
          <a:lstStyle/>
          <a:p>
            <a:r>
              <a:rPr lang="en-US" dirty="0"/>
              <a:t>Tap into billions of files</a:t>
            </a:r>
          </a:p>
          <a:p>
            <a:endParaRPr lang="en-US" dirty="0"/>
          </a:p>
          <a:p>
            <a:r>
              <a:rPr lang="en-US" dirty="0"/>
              <a:t>Store your app's files in a powerful cloud</a:t>
            </a:r>
          </a:p>
          <a:p>
            <a:endParaRPr lang="en-US" dirty="0"/>
          </a:p>
          <a:p>
            <a:r>
              <a:rPr lang="en-US" dirty="0"/>
              <a:t>Bring your app straight to users within OneDrive</a:t>
            </a:r>
          </a:p>
          <a:p>
            <a:endParaRPr lang="en-US" dirty="0"/>
          </a:p>
          <a:p>
            <a:r>
              <a:rPr lang="en-US" dirty="0"/>
              <a:t>Work with content in formats your app understands</a:t>
            </a:r>
          </a:p>
          <a:p>
            <a:endParaRPr lang="en-US" dirty="0"/>
          </a:p>
          <a:p>
            <a:r>
              <a:rPr lang="en-US" dirty="0"/>
              <a:t>Work with file content and metadata without downloading the binary</a:t>
            </a:r>
          </a:p>
          <a:p>
            <a:endParaRPr lang="en-US" dirty="0"/>
          </a:p>
          <a:p>
            <a:r>
              <a:rPr lang="en-US" dirty="0"/>
              <a:t>React to file changes</a:t>
            </a:r>
          </a:p>
          <a:p>
            <a:endParaRPr lang="en-US" dirty="0"/>
          </a:p>
        </p:txBody>
      </p:sp>
    </p:spTree>
    <p:extLst>
      <p:ext uri="{BB962C8B-B14F-4D97-AF65-F5344CB8AC3E}">
        <p14:creationId xmlns:p14="http://schemas.microsoft.com/office/powerpoint/2010/main" val="3644448091"/>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A3C4BB6-DB8D-4070-8F7B-E5A2778ED62A}">
  <ds:schemaRefs>
    <ds:schemaRef ds:uri="http://purl.org/dc/elements/1.1/"/>
    <ds:schemaRef ds:uri="61b79488-63fd-46f4-b1bf-09cb63d2085e"/>
    <ds:schemaRef ds:uri="http://purl.org/dc/terms/"/>
    <ds:schemaRef ds:uri="http://schemas.microsoft.com/office/2006/documentManagement/types"/>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61EE5866-A3ED-447F-9386-F25EB407268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0</TotalTime>
  <Words>3892</Words>
  <Application>Microsoft Office PowerPoint</Application>
  <PresentationFormat>Custom</PresentationFormat>
  <Paragraphs>324</Paragraphs>
  <Slides>18</Slides>
  <Notes>18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Calibri</vt:lpstr>
      <vt:lpstr>Courier New</vt:lpstr>
      <vt:lpstr>Segoe UI</vt:lpstr>
      <vt:lpstr>Segoe UI Light</vt:lpstr>
      <vt:lpstr>Segoe UI Semibold</vt:lpstr>
      <vt:lpstr>Segoe UI Semilight</vt:lpstr>
      <vt:lpstr>Wingdings</vt:lpstr>
      <vt:lpstr>Office 365 PPT Template - 2017</vt:lpstr>
      <vt:lpstr>Accessing Files with Microsoft Graph</vt:lpstr>
      <vt:lpstr>Overview</vt:lpstr>
      <vt:lpstr>Microsoft 365 Platform</vt:lpstr>
      <vt:lpstr>Microsoft Graph Gateway to your data in the Microsoft-cloud  </vt:lpstr>
      <vt:lpstr>Microsoft Graph, gateway to Microsoft 365</vt:lpstr>
      <vt:lpstr>Accessing the Microsoft Graph</vt:lpstr>
      <vt:lpstr>Authentication Options</vt:lpstr>
      <vt:lpstr>Microsoft Account + Azure AD</vt:lpstr>
      <vt:lpstr>Why integrate with OneDrive file storage in the cloud?</vt:lpstr>
      <vt:lpstr>Microsoft Graph Files resource</vt:lpstr>
      <vt:lpstr>Accessing a user’s OneDrive</vt:lpstr>
      <vt:lpstr>Accessing a user’s OneDrive – Microsoft Graph .NET SDK</vt:lpstr>
      <vt:lpstr>Accessing files for users, groups &amp; SharePoint sites</vt:lpstr>
      <vt:lpstr>Required permissions for working with files &amp; OneDrive</vt:lpstr>
      <vt:lpstr>Downloading files from OneDrive</vt:lpstr>
      <vt:lpstr>Demo</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2019-11-15T19:32:22Z</dcterms:created>
  <dcterms:modified xsi:type="dcterms:W3CDTF">2020-02-23T16:26:24Z</dcterms:modified>
</cp:coreProperties>
</file>